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xml" ContentType="application/vnd.openxmlformats-officedocument.presentationml.notesSlide+xml"/>
  <Override PartName="/ppt/embeddings/oleObject12.bin" ContentType="application/vnd.openxmlformats-officedocument.oleObject"/>
  <Override PartName="/ppt/notesSlides/notesSlide2.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3"/>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32" d="100"/>
          <a:sy n="132" d="100"/>
        </p:scale>
        <p:origin x="-25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image" Target="../media/image25.png"/><Relationship Id="rId2"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CA8B54-5FCD-C54F-860F-E9A66DD30707}" type="datetimeFigureOut">
              <a:rPr lang="de-DE" smtClean="0"/>
              <a:t>20.01.16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65E0CB-53C4-A14A-A201-4E6BFAE35E79}" type="slidenum">
              <a:rPr lang="de-DE" smtClean="0"/>
              <a:t>‹Nr.›</a:t>
            </a:fld>
            <a:endParaRPr lang="de-DE"/>
          </a:p>
        </p:txBody>
      </p:sp>
    </p:spTree>
    <p:extLst>
      <p:ext uri="{BB962C8B-B14F-4D97-AF65-F5344CB8AC3E}">
        <p14:creationId xmlns:p14="http://schemas.microsoft.com/office/powerpoint/2010/main" val="34493867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800">
                <a:solidFill>
                  <a:schemeClr val="tx2"/>
                </a:solidFill>
                <a:latin typeface="Arial" charset="0"/>
                <a:ea typeface="ＭＳ Ｐゴシック" charset="0"/>
                <a:cs typeface="ＭＳ Ｐゴシック" charset="0"/>
              </a:defRPr>
            </a:lvl1pPr>
            <a:lvl2pPr marL="685817" indent="-263776" defTabSz="914423" eaLnBrk="0" hangingPunct="0">
              <a:defRPr sz="1800">
                <a:solidFill>
                  <a:schemeClr val="tx2"/>
                </a:solidFill>
                <a:latin typeface="Arial" charset="0"/>
                <a:ea typeface="ＭＳ Ｐゴシック" charset="0"/>
              </a:defRPr>
            </a:lvl2pPr>
            <a:lvl3pPr marL="1055103" indent="-211021" defTabSz="914423" eaLnBrk="0" hangingPunct="0">
              <a:defRPr sz="1800">
                <a:solidFill>
                  <a:schemeClr val="tx2"/>
                </a:solidFill>
                <a:latin typeface="Arial" charset="0"/>
                <a:ea typeface="ＭＳ Ｐゴシック" charset="0"/>
              </a:defRPr>
            </a:lvl3pPr>
            <a:lvl4pPr marL="1477145" indent="-211021" defTabSz="914423" eaLnBrk="0" hangingPunct="0">
              <a:defRPr sz="1800">
                <a:solidFill>
                  <a:schemeClr val="tx2"/>
                </a:solidFill>
                <a:latin typeface="Arial" charset="0"/>
                <a:ea typeface="ＭＳ Ｐゴシック" charset="0"/>
              </a:defRPr>
            </a:lvl4pPr>
            <a:lvl5pPr marL="1899186" indent="-211021" defTabSz="914423" eaLnBrk="0" hangingPunct="0">
              <a:defRPr sz="1800">
                <a:solidFill>
                  <a:schemeClr val="tx2"/>
                </a:solidFill>
                <a:latin typeface="Arial" charset="0"/>
                <a:ea typeface="ＭＳ Ｐゴシック" charset="0"/>
              </a:defRPr>
            </a:lvl5pPr>
            <a:lvl6pPr marL="2321227" indent="-211021" defTabSz="914423" eaLnBrk="0" fontAlgn="base" hangingPunct="0">
              <a:spcBef>
                <a:spcPct val="0"/>
              </a:spcBef>
              <a:spcAft>
                <a:spcPct val="0"/>
              </a:spcAft>
              <a:defRPr sz="1800">
                <a:solidFill>
                  <a:schemeClr val="tx2"/>
                </a:solidFill>
                <a:latin typeface="Arial" charset="0"/>
                <a:ea typeface="ＭＳ Ｐゴシック" charset="0"/>
              </a:defRPr>
            </a:lvl6pPr>
            <a:lvl7pPr marL="2743269" indent="-211021" defTabSz="914423" eaLnBrk="0" fontAlgn="base" hangingPunct="0">
              <a:spcBef>
                <a:spcPct val="0"/>
              </a:spcBef>
              <a:spcAft>
                <a:spcPct val="0"/>
              </a:spcAft>
              <a:defRPr sz="1800">
                <a:solidFill>
                  <a:schemeClr val="tx2"/>
                </a:solidFill>
                <a:latin typeface="Arial" charset="0"/>
                <a:ea typeface="ＭＳ Ｐゴシック" charset="0"/>
              </a:defRPr>
            </a:lvl7pPr>
            <a:lvl8pPr marL="3165310" indent="-211021" defTabSz="914423" eaLnBrk="0" fontAlgn="base" hangingPunct="0">
              <a:spcBef>
                <a:spcPct val="0"/>
              </a:spcBef>
              <a:spcAft>
                <a:spcPct val="0"/>
              </a:spcAft>
              <a:defRPr sz="1800">
                <a:solidFill>
                  <a:schemeClr val="tx2"/>
                </a:solidFill>
                <a:latin typeface="Arial" charset="0"/>
                <a:ea typeface="ＭＳ Ｐゴシック" charset="0"/>
              </a:defRPr>
            </a:lvl8pPr>
            <a:lvl9pPr marL="3587351" indent="-211021" defTabSz="914423" eaLnBrk="0" fontAlgn="base" hangingPunct="0">
              <a:spcBef>
                <a:spcPct val="0"/>
              </a:spcBef>
              <a:spcAft>
                <a:spcPct val="0"/>
              </a:spcAft>
              <a:defRPr sz="1800">
                <a:solidFill>
                  <a:schemeClr val="tx2"/>
                </a:solidFill>
                <a:latin typeface="Arial" charset="0"/>
                <a:ea typeface="ＭＳ Ｐゴシック" charset="0"/>
              </a:defRPr>
            </a:lvl9pPr>
          </a:lstStyle>
          <a:p>
            <a:pPr eaLnBrk="1" hangingPunct="1"/>
            <a:fld id="{5211857F-C059-7A49-8E88-46991BFA4D2D}" type="slidenum">
              <a:rPr lang="de-DE" sz="1200">
                <a:solidFill>
                  <a:schemeClr val="tx1"/>
                </a:solidFill>
                <a:latin typeface="Times New Roman" charset="0"/>
              </a:rPr>
              <a:pPr eaLnBrk="1" hangingPunct="1"/>
              <a:t>13</a:t>
            </a:fld>
            <a:endParaRPr lang="de-DE" sz="1200">
              <a:solidFill>
                <a:schemeClr val="tx1"/>
              </a:solidFill>
              <a:latin typeface="Times New Roman" charset="0"/>
            </a:endParaRPr>
          </a:p>
        </p:txBody>
      </p:sp>
      <p:sp>
        <p:nvSpPr>
          <p:cNvPr id="31746" name="Rectangle 2"/>
          <p:cNvSpPr>
            <a:spLocks noRot="1" noChangeArrowheads="1" noTextEdit="1"/>
          </p:cNvSpPr>
          <p:nvPr>
            <p:ph type="sldImg"/>
          </p:nvPr>
        </p:nvSpPr>
        <p:spPr>
          <a:xfrm>
            <a:off x="1143000" y="685800"/>
            <a:ext cx="4572000" cy="3429000"/>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z="900">
                <a:latin typeface="Times New Roman" charset="0"/>
              </a:rPr>
              <a:t>Durch den Ausbruch des 2. Weltkrieges geraten viele bereits gewonnene Erkenntnisse hinsichtlich der Entwicklung des Wohnungsgrundrisses wieder in Vergessenheit und werden erst Jahre nach Kriegsende wieder aufgegriffen.</a:t>
            </a:r>
          </a:p>
          <a:p>
            <a:pPr eaLnBrk="1" hangingPunct="1"/>
            <a:r>
              <a:rPr lang="de-DE" sz="900">
                <a:latin typeface="Times New Roman" charset="0"/>
              </a:rPr>
              <a:t>Im Anschluss an den Krieg beginnt die Entwicklung scheinbar von vorne, Innenflur und abgeschlossenes Wohnzimmer tauchen wieder auf, vielleicht um bei Platzmangel alle Räume als Schlafzimmer benutzen zu können. Damit sind wir bei dem auch heute oft verwendeten und beliebten Schlagwort der </a:t>
            </a:r>
            <a:r>
              <a:rPr lang="de-DE" sz="900" b="1">
                <a:latin typeface="Times New Roman" charset="0"/>
              </a:rPr>
              <a:t>Nutzungsneutralität, </a:t>
            </a:r>
            <a:r>
              <a:rPr lang="de-DE" sz="900">
                <a:latin typeface="Times New Roman" charset="0"/>
              </a:rPr>
              <a:t>ein wichtiges Kriterium im später noch näher erläuterten Schweizer Wohnungsbewertungssystem 2000 . </a:t>
            </a:r>
          </a:p>
          <a:p>
            <a:pPr eaLnBrk="1" hangingPunct="1"/>
            <a:r>
              <a:rPr lang="de-DE" sz="900">
                <a:latin typeface="Times New Roman" charset="0"/>
              </a:rPr>
              <a:t>Abb.66 1957 Walter Gropius und TAC, 9-geschossiges Wohnhaus, Berlin, Interbau57 </a:t>
            </a:r>
          </a:p>
          <a:p>
            <a:pPr eaLnBrk="1" hangingPunct="1"/>
            <a:r>
              <a:rPr lang="de-DE" sz="900">
                <a:latin typeface="Times New Roman" charset="0"/>
              </a:rPr>
              <a:t>Der Begriff „Nutzungsneutralität</a:t>
            </a:r>
            <a:r>
              <a:rPr lang="ja-JP" altLang="de-DE" sz="900">
                <a:latin typeface="Times New Roman" charset="0"/>
              </a:rPr>
              <a:t>“</a:t>
            </a:r>
            <a:r>
              <a:rPr lang="de-DE" altLang="ja-JP" sz="900">
                <a:latin typeface="Times New Roman" charset="0"/>
              </a:rPr>
              <a:t> taucht bereits im Ausstellungskatalog der Interbau in Berlin </a:t>
            </a:r>
            <a:r>
              <a:rPr lang="de-DE" altLang="ja-JP" sz="900" b="1">
                <a:latin typeface="Times New Roman" charset="0"/>
              </a:rPr>
              <a:t>1957</a:t>
            </a:r>
            <a:r>
              <a:rPr lang="de-DE" altLang="ja-JP" sz="900">
                <a:latin typeface="Times New Roman" charset="0"/>
              </a:rPr>
              <a:t> als Begründung für den Innenflur des von Walter Gropius und TAC entworfenen Grundrisses für ein neungeschoßiges Wohnhaus, einem Zweispänner mit Nord-Süd-orientierten Wohnungen, auf.</a:t>
            </a:r>
          </a:p>
          <a:p>
            <a:pPr eaLnBrk="1" hangingPunct="1"/>
            <a:r>
              <a:rPr lang="de-DE" sz="900">
                <a:latin typeface="Times New Roman" charset="0"/>
              </a:rPr>
              <a:t>Die Anordnung von zwei Räumen nach Norden bedingt aber in jedem Fall die Nordorientierung eines Kinderzimmers, wobei der Einrichtungsvorschlag sogar so aussieht, dass beide Nordzimmer als Kinderzimmer verwendet werden, und das Elternschlafzimmer nach Süden ausgerichtet ist!</a:t>
            </a:r>
          </a:p>
          <a:p>
            <a:pPr eaLnBrk="1" hangingPunct="1"/>
            <a:r>
              <a:rPr lang="de-DE" sz="900">
                <a:latin typeface="Times New Roman" charset="0"/>
              </a:rPr>
              <a:t>Der Nachteil der eingeschränkten Privatheit der Schlafräume in ihrer Verbindung zum Bad ist hier ebenso gegeben, wie die unwirtschaftliche Trennung von Küche und Bad (Abb.66).</a:t>
            </a:r>
          </a:p>
          <a:p>
            <a:pPr eaLnBrk="1" hangingPunct="1"/>
            <a:r>
              <a:rPr lang="de-DE" sz="900">
                <a:latin typeface="Times New Roman" charset="0"/>
              </a:rPr>
              <a:t>Abb. 67 1957 Jaenecke und Samuelson, Berlin Interbau 57, 10-geschoßiges Wohnhaus</a:t>
            </a:r>
          </a:p>
          <a:p>
            <a:pPr eaLnBrk="1" hangingPunct="1"/>
            <a:r>
              <a:rPr lang="de-DE" sz="900">
                <a:latin typeface="Times New Roman" charset="0"/>
              </a:rPr>
              <a:t>Die in den 20-er Jahren angestrebten Ziele wie „richtige</a:t>
            </a:r>
            <a:r>
              <a:rPr lang="ja-JP" altLang="de-DE" sz="900">
                <a:latin typeface="Times New Roman" charset="0"/>
              </a:rPr>
              <a:t>“</a:t>
            </a:r>
            <a:r>
              <a:rPr lang="de-DE" altLang="ja-JP" sz="900">
                <a:latin typeface="Times New Roman" charset="0"/>
              </a:rPr>
              <a:t> </a:t>
            </a:r>
            <a:r>
              <a:rPr lang="de-DE" altLang="ja-JP" sz="900" b="1">
                <a:latin typeface="Times New Roman" charset="0"/>
              </a:rPr>
              <a:t>Orientierung,</a:t>
            </a:r>
            <a:r>
              <a:rPr lang="de-DE" altLang="ja-JP" sz="900">
                <a:latin typeface="Times New Roman" charset="0"/>
              </a:rPr>
              <a:t> </a:t>
            </a:r>
            <a:r>
              <a:rPr lang="de-DE" altLang="ja-JP" sz="900" b="1">
                <a:latin typeface="Times New Roman" charset="0"/>
              </a:rPr>
              <a:t>funktionale Zusammenhänge</a:t>
            </a:r>
            <a:r>
              <a:rPr lang="de-DE" altLang="ja-JP" sz="900">
                <a:latin typeface="Times New Roman" charset="0"/>
              </a:rPr>
              <a:t>, </a:t>
            </a:r>
            <a:r>
              <a:rPr lang="de-DE" altLang="ja-JP" sz="900" b="1">
                <a:latin typeface="Times New Roman" charset="0"/>
              </a:rPr>
              <a:t>kurze, sich nicht kreuzende Wege</a:t>
            </a:r>
            <a:r>
              <a:rPr lang="de-DE" altLang="ja-JP" sz="900">
                <a:latin typeface="Times New Roman" charset="0"/>
              </a:rPr>
              <a:t>, </a:t>
            </a:r>
            <a:r>
              <a:rPr lang="de-DE" altLang="ja-JP" sz="900" b="1">
                <a:latin typeface="Times New Roman" charset="0"/>
              </a:rPr>
              <a:t>technisch-ökonomische Belange</a:t>
            </a:r>
            <a:r>
              <a:rPr lang="de-DE" altLang="ja-JP" sz="900">
                <a:latin typeface="Times New Roman" charset="0"/>
              </a:rPr>
              <a:t> scheinen für viele Architekten der 50-er und 60-er Jahre kein Anliegen mehr zu sein.</a:t>
            </a:r>
            <a:endParaRPr lang="de-DE" sz="90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800">
                <a:solidFill>
                  <a:schemeClr val="tx2"/>
                </a:solidFill>
                <a:latin typeface="Arial" charset="0"/>
                <a:ea typeface="ＭＳ Ｐゴシック" charset="0"/>
                <a:cs typeface="ＭＳ Ｐゴシック" charset="0"/>
              </a:defRPr>
            </a:lvl1pPr>
            <a:lvl2pPr marL="685817" indent="-263776" defTabSz="914423" eaLnBrk="0" hangingPunct="0">
              <a:defRPr sz="1800">
                <a:solidFill>
                  <a:schemeClr val="tx2"/>
                </a:solidFill>
                <a:latin typeface="Arial" charset="0"/>
                <a:ea typeface="ＭＳ Ｐゴシック" charset="0"/>
              </a:defRPr>
            </a:lvl2pPr>
            <a:lvl3pPr marL="1055103" indent="-211021" defTabSz="914423" eaLnBrk="0" hangingPunct="0">
              <a:defRPr sz="1800">
                <a:solidFill>
                  <a:schemeClr val="tx2"/>
                </a:solidFill>
                <a:latin typeface="Arial" charset="0"/>
                <a:ea typeface="ＭＳ Ｐゴシック" charset="0"/>
              </a:defRPr>
            </a:lvl3pPr>
            <a:lvl4pPr marL="1477145" indent="-211021" defTabSz="914423" eaLnBrk="0" hangingPunct="0">
              <a:defRPr sz="1800">
                <a:solidFill>
                  <a:schemeClr val="tx2"/>
                </a:solidFill>
                <a:latin typeface="Arial" charset="0"/>
                <a:ea typeface="ＭＳ Ｐゴシック" charset="0"/>
              </a:defRPr>
            </a:lvl4pPr>
            <a:lvl5pPr marL="1899186" indent="-211021" defTabSz="914423" eaLnBrk="0" hangingPunct="0">
              <a:defRPr sz="1800">
                <a:solidFill>
                  <a:schemeClr val="tx2"/>
                </a:solidFill>
                <a:latin typeface="Arial" charset="0"/>
                <a:ea typeface="ＭＳ Ｐゴシック" charset="0"/>
              </a:defRPr>
            </a:lvl5pPr>
            <a:lvl6pPr marL="2321227" indent="-211021" defTabSz="914423" eaLnBrk="0" fontAlgn="base" hangingPunct="0">
              <a:spcBef>
                <a:spcPct val="0"/>
              </a:spcBef>
              <a:spcAft>
                <a:spcPct val="0"/>
              </a:spcAft>
              <a:defRPr sz="1800">
                <a:solidFill>
                  <a:schemeClr val="tx2"/>
                </a:solidFill>
                <a:latin typeface="Arial" charset="0"/>
                <a:ea typeface="ＭＳ Ｐゴシック" charset="0"/>
              </a:defRPr>
            </a:lvl6pPr>
            <a:lvl7pPr marL="2743269" indent="-211021" defTabSz="914423" eaLnBrk="0" fontAlgn="base" hangingPunct="0">
              <a:spcBef>
                <a:spcPct val="0"/>
              </a:spcBef>
              <a:spcAft>
                <a:spcPct val="0"/>
              </a:spcAft>
              <a:defRPr sz="1800">
                <a:solidFill>
                  <a:schemeClr val="tx2"/>
                </a:solidFill>
                <a:latin typeface="Arial" charset="0"/>
                <a:ea typeface="ＭＳ Ｐゴシック" charset="0"/>
              </a:defRPr>
            </a:lvl7pPr>
            <a:lvl8pPr marL="3165310" indent="-211021" defTabSz="914423" eaLnBrk="0" fontAlgn="base" hangingPunct="0">
              <a:spcBef>
                <a:spcPct val="0"/>
              </a:spcBef>
              <a:spcAft>
                <a:spcPct val="0"/>
              </a:spcAft>
              <a:defRPr sz="1800">
                <a:solidFill>
                  <a:schemeClr val="tx2"/>
                </a:solidFill>
                <a:latin typeface="Arial" charset="0"/>
                <a:ea typeface="ＭＳ Ｐゴシック" charset="0"/>
              </a:defRPr>
            </a:lvl8pPr>
            <a:lvl9pPr marL="3587351" indent="-211021" defTabSz="914423" eaLnBrk="0" fontAlgn="base" hangingPunct="0">
              <a:spcBef>
                <a:spcPct val="0"/>
              </a:spcBef>
              <a:spcAft>
                <a:spcPct val="0"/>
              </a:spcAft>
              <a:defRPr sz="1800">
                <a:solidFill>
                  <a:schemeClr val="tx2"/>
                </a:solidFill>
                <a:latin typeface="Arial" charset="0"/>
                <a:ea typeface="ＭＳ Ｐゴシック" charset="0"/>
              </a:defRPr>
            </a:lvl9pPr>
          </a:lstStyle>
          <a:p>
            <a:pPr eaLnBrk="1" hangingPunct="1"/>
            <a:fld id="{2B92A48F-F7EC-114B-AABF-B0E243A01BC5}" type="slidenum">
              <a:rPr lang="de-DE" sz="1200">
                <a:solidFill>
                  <a:schemeClr val="tx1"/>
                </a:solidFill>
                <a:latin typeface="Times New Roman" charset="0"/>
              </a:rPr>
              <a:pPr eaLnBrk="1" hangingPunct="1"/>
              <a:t>14</a:t>
            </a:fld>
            <a:endParaRPr lang="de-DE" sz="1200">
              <a:solidFill>
                <a:schemeClr val="tx1"/>
              </a:solidFill>
              <a:latin typeface="Times New Roman" charset="0"/>
            </a:endParaRPr>
          </a:p>
        </p:txBody>
      </p:sp>
      <p:sp>
        <p:nvSpPr>
          <p:cNvPr id="33794" name="Rectangle 2"/>
          <p:cNvSpPr>
            <a:spLocks noRo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e-DE" sz="700">
                <a:latin typeface="Times New Roman" charset="0"/>
              </a:rPr>
              <a:t>Eine Ausnahme in dieser Hinsicht sind Jaenecke und Samuelson, die auf der Berliner Interbau </a:t>
            </a:r>
            <a:r>
              <a:rPr lang="de-DE" sz="700" b="1">
                <a:latin typeface="Times New Roman" charset="0"/>
              </a:rPr>
              <a:t>1957</a:t>
            </a:r>
            <a:r>
              <a:rPr lang="de-DE" sz="700">
                <a:latin typeface="Times New Roman" charset="0"/>
              </a:rPr>
              <a:t> ihre Allraumwohnungen, typische Vorläufer des </a:t>
            </a:r>
            <a:r>
              <a:rPr lang="de-DE" sz="700" b="1">
                <a:latin typeface="Times New Roman" charset="0"/>
              </a:rPr>
              <a:t>nutzungsneutralen Grundrisses</a:t>
            </a:r>
            <a:r>
              <a:rPr lang="de-DE" sz="700">
                <a:latin typeface="Times New Roman" charset="0"/>
              </a:rPr>
              <a:t>, präsentieren.[1](Abb.67).</a:t>
            </a:r>
          </a:p>
          <a:p>
            <a:pPr eaLnBrk="1" hangingPunct="1">
              <a:lnSpc>
                <a:spcPct val="80000"/>
              </a:lnSpc>
            </a:pPr>
            <a:r>
              <a:rPr lang="de-DE" sz="700">
                <a:latin typeface="Times New Roman" charset="0"/>
              </a:rPr>
              <a:t>Die Nutzungsneutralität beschränkt sich aber eigentlich auf den großen Wohnraum, der in Wohn- und Essraum geteilt werden kann, oder, durch den Verzicht auf einen eigenen Essraum, in Wohn -und Schlafzimmer für 2 zusätzliche Personen. Durch Öffnen der Küche zum jetzt kleineren Wohnraum entsteht allerdings wieder ein großzügiger durchgebundener Wohn-Essbereich. Die anderen beiden Zimmer bleiben Schlafzimmer, wobei eines davon so groß konzipiert ist, dass es ebenfalls von 2 Personen als Schlafzimmer genutzt werden kann.</a:t>
            </a:r>
          </a:p>
          <a:p>
            <a:pPr eaLnBrk="1" hangingPunct="1">
              <a:lnSpc>
                <a:spcPct val="80000"/>
              </a:lnSpc>
            </a:pPr>
            <a:r>
              <a:rPr lang="de-DE" sz="700">
                <a:latin typeface="Times New Roman" charset="0"/>
              </a:rPr>
              <a:t>Einige der vorhin beschriebenen Ziele sind jedoch nicht erfüllt:</a:t>
            </a:r>
          </a:p>
          <a:p>
            <a:pPr eaLnBrk="1" hangingPunct="1">
              <a:lnSpc>
                <a:spcPct val="80000"/>
              </a:lnSpc>
            </a:pPr>
            <a:r>
              <a:rPr lang="de-DE" sz="700">
                <a:latin typeface="Times New Roman" charset="0"/>
              </a:rPr>
              <a:t>Das „gefangene</a:t>
            </a:r>
            <a:r>
              <a:rPr lang="ja-JP" altLang="de-DE" sz="700">
                <a:latin typeface="Times New Roman" charset="0"/>
              </a:rPr>
              <a:t>“</a:t>
            </a:r>
            <a:r>
              <a:rPr lang="de-DE" altLang="ja-JP" sz="700">
                <a:latin typeface="Times New Roman" charset="0"/>
              </a:rPr>
              <a:t> Bad ist nicht den Schlafräumen zugeordnet, und nur durch Küche oder WC begehbar. Durch Vermischung der Wohn- und Schlafbereiche entstehen wieder lange, sich kreuzende Wege.</a:t>
            </a:r>
          </a:p>
          <a:p>
            <a:pPr eaLnBrk="1" hangingPunct="1">
              <a:lnSpc>
                <a:spcPct val="80000"/>
              </a:lnSpc>
            </a:pPr>
            <a:r>
              <a:rPr lang="de-DE" sz="700">
                <a:latin typeface="Times New Roman" charset="0"/>
              </a:rPr>
              <a:t>Die Anordnung des kleineren Schlafzimmers nach Norden bedingt bei einer mehrköpfigen Familie dessen Nutzung als Kinderzimmer.</a:t>
            </a:r>
          </a:p>
          <a:p>
            <a:pPr eaLnBrk="1" hangingPunct="1">
              <a:lnSpc>
                <a:spcPct val="80000"/>
              </a:lnSpc>
            </a:pPr>
            <a:r>
              <a:rPr lang="de-DE" sz="700">
                <a:latin typeface="Times New Roman" charset="0"/>
              </a:rPr>
              <a:t>Zu diesem Zeitpunkt, Ende der 50-er Jahre, werden Normen für Schachtentlüftungen und Sammelschachtanlagen entwickelt, die eine Verlegung der Bäder und WCs nach innen ermöglichen, was wiederum eine größere Gebäudetiefe, von 10 Meter auf 15 Meter zulässt. Dadurch werden die Grundrisse mehr tief als breit, es erfolgt praktisch eine Drehung der Wohnungsachse um 90°. Der Eingang liegt nicht mehr an der Schmalseite des Grundrisses, sondern erschließt die Wohnung in der Mitte. </a:t>
            </a:r>
            <a:endParaRPr lang="fr-FR" sz="700">
              <a:latin typeface="Times New Roman" charset="0"/>
            </a:endParaRPr>
          </a:p>
          <a:p>
            <a:pPr eaLnBrk="1" hangingPunct="1">
              <a:lnSpc>
                <a:spcPct val="80000"/>
              </a:lnSpc>
            </a:pPr>
            <a:r>
              <a:rPr lang="fr-FR" sz="700">
                <a:latin typeface="Times New Roman" charset="0"/>
              </a:rPr>
              <a:t>Abb. 68 1952 Le Corbusier Unité d’Habitation </a:t>
            </a:r>
            <a:endParaRPr lang="de-DE" sz="700">
              <a:latin typeface="Times New Roman" charset="0"/>
            </a:endParaRPr>
          </a:p>
          <a:p>
            <a:pPr eaLnBrk="1" hangingPunct="1">
              <a:lnSpc>
                <a:spcPct val="80000"/>
              </a:lnSpc>
            </a:pPr>
            <a:r>
              <a:rPr lang="de-DE" sz="700">
                <a:latin typeface="Times New Roman" charset="0"/>
              </a:rPr>
              <a:t>Solche Gebäudetiefen können nur bei Ost-West-Orientierung sinnvoll genutzt werden, wenn die Schlafräume nach Osten, und die Wohnräume nach Westen orientiert werden, wobei die Problematik des Kinderzimmers im Osten bereits angesprochen wurde (s.o.).</a:t>
            </a:r>
          </a:p>
          <a:p>
            <a:pPr eaLnBrk="1" hangingPunct="1">
              <a:lnSpc>
                <a:spcPct val="80000"/>
              </a:lnSpc>
            </a:pPr>
            <a:r>
              <a:rPr lang="de-DE" sz="700">
                <a:latin typeface="Times New Roman" charset="0"/>
              </a:rPr>
              <a:t>Wie schmal und tief Wohnungsgrundrisse werden können, führt Le Corbusier schon </a:t>
            </a:r>
            <a:r>
              <a:rPr lang="de-DE" sz="700" b="1">
                <a:latin typeface="Times New Roman" charset="0"/>
              </a:rPr>
              <a:t>1952 </a:t>
            </a:r>
            <a:r>
              <a:rPr lang="de-DE" sz="700">
                <a:latin typeface="Times New Roman" charset="0"/>
              </a:rPr>
              <a:t>bei seiner Unité d</a:t>
            </a:r>
            <a:r>
              <a:rPr lang="ja-JP" altLang="de-DE" sz="700">
                <a:latin typeface="Times New Roman" charset="0"/>
              </a:rPr>
              <a:t>’</a:t>
            </a:r>
            <a:r>
              <a:rPr lang="de-DE" altLang="ja-JP" sz="700">
                <a:latin typeface="Times New Roman" charset="0"/>
              </a:rPr>
              <a:t>Habitation in Marseille vor. Von einem Innengang aus werden jeweils 2 Maisonetten erschlossen, wobei eine über dem Gang, die andere unter dem Gang durchbindet. An die zweigeschoßige Fassade schließt innen ein ebenso hoher Luftraum, außen eine Loggia an. Durch die gespiegelte Anordnung ist eine Wohnung mehr nach Westen, die andere mehr nach Osten orientiert.</a:t>
            </a:r>
          </a:p>
          <a:p>
            <a:pPr eaLnBrk="1" hangingPunct="1">
              <a:lnSpc>
                <a:spcPct val="80000"/>
              </a:lnSpc>
            </a:pPr>
            <a:r>
              <a:rPr lang="de-DE" sz="700">
                <a:latin typeface="Times New Roman" charset="0"/>
              </a:rPr>
              <a:t>Die übereinandergestapelten "Einfamilienhäuser" zusammen mit den Gemeinschaftseinrichtungen umgeben von großen Grünflächen bilden die sogenannte „vertikale Gartenstadt</a:t>
            </a:r>
            <a:r>
              <a:rPr lang="ja-JP" altLang="de-DE" sz="700">
                <a:latin typeface="Times New Roman" charset="0"/>
              </a:rPr>
              <a:t>“</a:t>
            </a:r>
            <a:r>
              <a:rPr lang="de-DE" altLang="ja-JP" sz="700">
                <a:latin typeface="Times New Roman" charset="0"/>
              </a:rPr>
              <a:t>(Abb.68).</a:t>
            </a:r>
          </a:p>
          <a:p>
            <a:pPr eaLnBrk="1" hangingPunct="1">
              <a:lnSpc>
                <a:spcPct val="80000"/>
              </a:lnSpc>
            </a:pPr>
            <a:r>
              <a:rPr lang="de-DE" sz="700">
                <a:latin typeface="Times New Roman" charset="0"/>
              </a:rPr>
              <a:t>Abb.69 1957 Bakema und van den Broek</a:t>
            </a:r>
          </a:p>
          <a:p>
            <a:pPr eaLnBrk="1" hangingPunct="1">
              <a:lnSpc>
                <a:spcPct val="80000"/>
              </a:lnSpc>
            </a:pPr>
            <a:r>
              <a:rPr lang="de-DE" sz="700">
                <a:latin typeface="Times New Roman" charset="0"/>
              </a:rPr>
              <a:t>Bakema und van den Broek stellen auf der Interbau Berlin 1957 ein 16-geschossiges Hochhaus mit Split- Level- Wohnungen vor, ein Grenzfall zwischen Maisonettewohnungen und eingeschossigen Stockwerkswohnungen (Abb.69).</a:t>
            </a:r>
          </a:p>
          <a:p>
            <a:pPr eaLnBrk="1" hangingPunct="1">
              <a:lnSpc>
                <a:spcPct val="80000"/>
              </a:lnSpc>
            </a:pPr>
            <a:r>
              <a:rPr lang="de-DE" sz="700">
                <a:latin typeface="Times New Roman" charset="0"/>
              </a:rPr>
              <a:t>Durch die halbgeschossige Versetzung entsteht eine klare Trennung zwischen einem nach Westen orientierten Wohnbereich, und einem nach Osten orientierten Schlafbereich.</a:t>
            </a:r>
          </a:p>
          <a:p>
            <a:pPr eaLnBrk="1" hangingPunct="1">
              <a:lnSpc>
                <a:spcPct val="80000"/>
              </a:lnSpc>
            </a:pPr>
            <a:r>
              <a:rPr lang="de-DE" sz="700">
                <a:latin typeface="Times New Roman" charset="0"/>
              </a:rPr>
              <a:t> Abb. 70 1957 Gustav Hassenpflug, 16-geschossiges Wohnhaus auf der Interbau 57</a:t>
            </a:r>
          </a:p>
          <a:p>
            <a:pPr eaLnBrk="1" hangingPunct="1">
              <a:lnSpc>
                <a:spcPct val="80000"/>
              </a:lnSpc>
            </a:pPr>
            <a:r>
              <a:rPr lang="de-DE" sz="700">
                <a:latin typeface="Times New Roman" charset="0"/>
              </a:rPr>
              <a:t>Im Sinne der Wirtschaftlichkeit wird versucht, möglichst viele Wohnungen mit einem Stiegenhaus zu erschließen. Schon am Ende der 50er Jahre entstehen Drei-, Vier-, ja sogar Fünfspänner um ein zentrales Stiegenhaus, wie das 16-geschossige Wohnhaus von Gustav Hassenpflug, auf der Interbau 57 in Berlin ausgestellt -, zeigt (Abb. 70). Es ist eines von vielen punktartigen Hochhäusern, die um diese Zeit entstehen. Lange dunkle Gänge rund ums Stiegenhaus sind notwendig, um so viele Wohnungen zu erschließen. Aus dieser dunklen Innengangerschließung gelangt man in ein minimal dimensioniertes dunkles unbelüftbares Vorzimmer, von dem aus Küche, WC und Wohnraum erschlossen werden. Alle Wohnräume sind nur einseitig orientiert, zwei von fünf nach Osten, außerdem ist ihnen eine Loggia vorgelagert, was die Besonnungszeit noch vermindert. Die Wohnungen sind über Eck orientiert, es ist keine Querdurchlüftung möglich, eine Wohneinheit ist fast ausschließlich nach Norden und Osten ausgerichtet, lediglich für ein Schlafzimmer (Kinderzimmer) wird versucht, durch den Rücksprung des Stiegenhauses etwas Licht von Westen zu bekommen. Keines der beiden Schlafzimmer scheint gut geeignet, die nötige Möblierung für ein Elternschlafzimmer aufnehmen zu können (Abb 70).</a:t>
            </a:r>
          </a:p>
          <a:p>
            <a:pPr eaLnBrk="1" hangingPunct="1">
              <a:lnSpc>
                <a:spcPct val="80000"/>
              </a:lnSpc>
            </a:pPr>
            <a:r>
              <a:rPr lang="de-DE" sz="700">
                <a:latin typeface="Times New Roman" charset="0"/>
              </a:rPr>
              <a:t>Der Grundrisstyp mit Nachtjackenerschliessung und dem durchgängigen Wohnraum setzt sich hier und vielerorts durch.</a:t>
            </a:r>
          </a:p>
          <a:p>
            <a:pPr eaLnBrk="1" hangingPunct="1">
              <a:lnSpc>
                <a:spcPct val="80000"/>
              </a:lnSpc>
            </a:pPr>
            <a:r>
              <a:rPr lang="de-DE" sz="700">
                <a:latin typeface="Times New Roman" charset="0"/>
              </a:rPr>
              <a:t/>
            </a:r>
            <a:br>
              <a:rPr lang="de-DE" sz="700">
                <a:latin typeface="Times New Roman" charset="0"/>
              </a:rPr>
            </a:br>
            <a:r>
              <a:rPr lang="de-DE" sz="700">
                <a:latin typeface="Times New Roman" charset="0"/>
              </a:rPr>
              <a:t>[1]Ebd., S.34 f</a:t>
            </a:r>
          </a:p>
          <a:p>
            <a:pPr eaLnBrk="1" hangingPunct="1">
              <a:lnSpc>
                <a:spcPct val="80000"/>
              </a:lnSpc>
            </a:pPr>
            <a:endParaRPr lang="de-DE" sz="7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smtClean="0"/>
              <a:t>Master-Untertitelformat bearbeiten</a:t>
            </a:r>
            <a:endParaRPr lang="de-DE"/>
          </a:p>
        </p:txBody>
      </p:sp>
      <p:sp>
        <p:nvSpPr>
          <p:cNvPr id="4" name="Datumsplatzhalt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333115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815558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49141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AT"/>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6D0797BA-1774-014C-AF1D-A883C3D524E7}" type="slidenum">
              <a:rPr lang="de-DE"/>
              <a:pPr>
                <a:defRPr/>
              </a:pPr>
              <a:t>‹Nr.›</a:t>
            </a:fld>
            <a:endParaRPr lang="de-DE"/>
          </a:p>
        </p:txBody>
      </p:sp>
    </p:spTree>
    <p:extLst>
      <p:ext uri="{BB962C8B-B14F-4D97-AF65-F5344CB8AC3E}">
        <p14:creationId xmlns:p14="http://schemas.microsoft.com/office/powerpoint/2010/main" val="243758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AT" smtClean="0"/>
              <a:t>Mastertitelformat bearbeiten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smtClean="0"/>
              <a:t>Master-Untertitelformat bearbeiten</a:t>
            </a:r>
            <a:endParaRPr lang="en-US"/>
          </a:p>
        </p:txBody>
      </p:sp>
      <p:sp>
        <p:nvSpPr>
          <p:cNvPr id="4" name="Date Placehold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2702019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Mastertitelformat bearbeiten</a:t>
            </a:r>
            <a:endParaRPr lang="en-US"/>
          </a:p>
        </p:txBody>
      </p:sp>
      <p:sp>
        <p:nvSpPr>
          <p:cNvPr id="3" name="Content Placehold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Date Placehold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2275933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AT" smtClean="0"/>
              <a:t>Mastertitelformat bearbeiten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smtClean="0"/>
              <a:t>Mastertextformat bearbeiten</a:t>
            </a:r>
          </a:p>
        </p:txBody>
      </p:sp>
      <p:sp>
        <p:nvSpPr>
          <p:cNvPr id="4" name="Date Placehold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179895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Mastertitelformat bearbeiten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5" name="Date Placehold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1034301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AT" smtClean="0"/>
              <a:t>Mastertitelformat bearbeiten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7" name="Date Placeholder 6"/>
          <p:cNvSpPr>
            <a:spLocks noGrp="1"/>
          </p:cNvSpPr>
          <p:nvPr>
            <p:ph type="dt" sz="half" idx="10"/>
          </p:nvPr>
        </p:nvSpPr>
        <p:spPr/>
        <p:txBody>
          <a:bodyPr/>
          <a:lstStyle/>
          <a:p>
            <a:fld id="{6B18842D-047C-374C-886A-4ADF47E50201}" type="datetimeFigureOut">
              <a:rPr lang="de-DE" smtClean="0"/>
              <a:t>20.01.16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1417940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Mastertitelformat bearbeiten</a:t>
            </a:r>
            <a:endParaRPr lang="en-US"/>
          </a:p>
        </p:txBody>
      </p:sp>
      <p:sp>
        <p:nvSpPr>
          <p:cNvPr id="3" name="Date Placeholder 2"/>
          <p:cNvSpPr>
            <a:spLocks noGrp="1"/>
          </p:cNvSpPr>
          <p:nvPr>
            <p:ph type="dt" sz="half" idx="10"/>
          </p:nvPr>
        </p:nvSpPr>
        <p:spPr/>
        <p:txBody>
          <a:bodyPr/>
          <a:lstStyle/>
          <a:p>
            <a:fld id="{6B18842D-047C-374C-886A-4ADF47E50201}" type="datetimeFigureOut">
              <a:rPr lang="de-DE" smtClean="0"/>
              <a:t>20.01.16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656067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8842D-047C-374C-886A-4ADF47E50201}" type="datetimeFigureOut">
              <a:rPr lang="de-DE" smtClean="0"/>
              <a:t>20.01.16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124912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3287068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AT" smtClean="0"/>
              <a:t>Mastertitelformat bearbeiten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e Placehold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2730116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AT" smtClean="0"/>
              <a:t>Mastertitelformat bearbeiten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AT" smtClean="0"/>
              <a:t>Bild auf Platzhalter ziehen oder durch Klicken auf Symbol hinzufügen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e Placehold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506574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Date Placehold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2949498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AT" smtClean="0"/>
              <a:t>Mastertitelformat bearbeiten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Date Placehold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smtClean="0"/>
              <a:t>Mastertextformat bearbeiten</a:t>
            </a:r>
          </a:p>
        </p:txBody>
      </p:sp>
      <p:sp>
        <p:nvSpPr>
          <p:cNvPr id="4" name="Datumsplatzhalter 3"/>
          <p:cNvSpPr>
            <a:spLocks noGrp="1"/>
          </p:cNvSpPr>
          <p:nvPr>
            <p:ph type="dt" sz="half" idx="10"/>
          </p:nvPr>
        </p:nvSpPr>
        <p:spPr/>
        <p:txBody>
          <a:bodyPr/>
          <a:lstStyle/>
          <a:p>
            <a:fld id="{6B18842D-047C-374C-886A-4ADF47E50201}" type="datetimeFigureOut">
              <a:rPr lang="de-DE" smtClean="0"/>
              <a:t>20.01.16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409991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Datumsplatzhalt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77300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7" name="Datumsplatzhalter 6"/>
          <p:cNvSpPr>
            <a:spLocks noGrp="1"/>
          </p:cNvSpPr>
          <p:nvPr>
            <p:ph type="dt" sz="half" idx="10"/>
          </p:nvPr>
        </p:nvSpPr>
        <p:spPr/>
        <p:txBody>
          <a:bodyPr/>
          <a:lstStyle/>
          <a:p>
            <a:fld id="{6B18842D-047C-374C-886A-4ADF47E50201}" type="datetimeFigureOut">
              <a:rPr lang="de-DE" smtClean="0"/>
              <a:t>20.01.16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40719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Datumsplatzhalter 2"/>
          <p:cNvSpPr>
            <a:spLocks noGrp="1"/>
          </p:cNvSpPr>
          <p:nvPr>
            <p:ph type="dt" sz="half" idx="10"/>
          </p:nvPr>
        </p:nvSpPr>
        <p:spPr/>
        <p:txBody>
          <a:bodyPr/>
          <a:lstStyle/>
          <a:p>
            <a:fld id="{6B18842D-047C-374C-886A-4ADF47E50201}" type="datetimeFigureOut">
              <a:rPr lang="de-DE" smtClean="0"/>
              <a:t>20.01.16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30967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B18842D-047C-374C-886A-4ADF47E50201}" type="datetimeFigureOut">
              <a:rPr lang="de-DE" smtClean="0"/>
              <a:t>20.01.16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339479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297672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6B18842D-047C-374C-886A-4ADF47E50201}" type="datetimeFigureOut">
              <a:rPr lang="de-DE" smtClean="0"/>
              <a:t>20.01.16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758E5E-5192-1E41-A2FD-C37876572447}" type="slidenum">
              <a:rPr lang="de-DE" smtClean="0"/>
              <a:t>‹Nr.›</a:t>
            </a:fld>
            <a:endParaRPr lang="de-DE"/>
          </a:p>
        </p:txBody>
      </p:sp>
    </p:spTree>
    <p:extLst>
      <p:ext uri="{BB962C8B-B14F-4D97-AF65-F5344CB8AC3E}">
        <p14:creationId xmlns:p14="http://schemas.microsoft.com/office/powerpoint/2010/main" val="34849003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8842D-047C-374C-886A-4ADF47E50201}" type="datetimeFigureOut">
              <a:rPr lang="de-DE" smtClean="0"/>
              <a:t>20.01.16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58E5E-5192-1E41-A2FD-C37876572447}" type="slidenum">
              <a:rPr lang="de-DE" smtClean="0"/>
              <a:t>‹Nr.›</a:t>
            </a:fld>
            <a:endParaRPr lang="de-DE"/>
          </a:p>
        </p:txBody>
      </p:sp>
    </p:spTree>
    <p:extLst>
      <p:ext uri="{BB962C8B-B14F-4D97-AF65-F5344CB8AC3E}">
        <p14:creationId xmlns:p14="http://schemas.microsoft.com/office/powerpoint/2010/main" val="199709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smtClean="0"/>
              <a:t>Mastertitelformat bearbeiten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8842D-047C-374C-886A-4ADF47E50201}" type="datetimeFigureOut">
              <a:rPr lang="de-DE" smtClean="0"/>
              <a:t>20.01.16</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58E5E-5192-1E41-A2FD-C37876572447}" type="slidenum">
              <a:rPr lang="de-DE" smtClean="0"/>
              <a:t>‹Nr.›</a:t>
            </a:fld>
            <a:endParaRPr lang="de-DE"/>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5.png"/><Relationship Id="rId5" Type="http://schemas.openxmlformats.org/officeDocument/2006/relationships/image" Target="../media/image10.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8.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2.bin"/><Relationship Id="rId5" Type="http://schemas.openxmlformats.org/officeDocument/2006/relationships/image" Target="../media/image19.png"/><Relationship Id="rId6" Type="http://schemas.openxmlformats.org/officeDocument/2006/relationships/image" Target="../media/image14.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3.bin"/><Relationship Id="rId5" Type="http://schemas.openxmlformats.org/officeDocument/2006/relationships/image" Target="../media/image20.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21.png"/><Relationship Id="rId5" Type="http://schemas.openxmlformats.org/officeDocument/2006/relationships/image" Target="../media/image10.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2.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29.png"/><Relationship Id="rId13" Type="http://schemas.openxmlformats.org/officeDocument/2006/relationships/oleObject" Target="../embeddings/oleObject22.bin"/><Relationship Id="rId14" Type="http://schemas.openxmlformats.org/officeDocument/2006/relationships/image" Target="../media/image30.png"/><Relationship Id="rId1" Type="http://schemas.openxmlformats.org/officeDocument/2006/relationships/vmlDrawing" Target="../drawings/vmlDrawing16.vml"/><Relationship Id="rId2" Type="http://schemas.openxmlformats.org/officeDocument/2006/relationships/slideLayout" Target="../slideLayouts/slideLayout7.xml"/><Relationship Id="rId3" Type="http://schemas.openxmlformats.org/officeDocument/2006/relationships/oleObject" Target="../embeddings/oleObject17.bin"/><Relationship Id="rId4" Type="http://schemas.openxmlformats.org/officeDocument/2006/relationships/image" Target="../media/image25.png"/><Relationship Id="rId5" Type="http://schemas.openxmlformats.org/officeDocument/2006/relationships/oleObject" Target="../embeddings/oleObject18.bin"/><Relationship Id="rId6" Type="http://schemas.openxmlformats.org/officeDocument/2006/relationships/image" Target="../media/image26.png"/><Relationship Id="rId7" Type="http://schemas.openxmlformats.org/officeDocument/2006/relationships/oleObject" Target="../embeddings/oleObject19.bin"/><Relationship Id="rId8" Type="http://schemas.openxmlformats.org/officeDocument/2006/relationships/image" Target="../media/image27.png"/><Relationship Id="rId9" Type="http://schemas.openxmlformats.org/officeDocument/2006/relationships/oleObject" Target="../embeddings/oleObject20.bin"/><Relationship Id="rId10"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png"/><Relationship Id="rId5" Type="http://schemas.openxmlformats.org/officeDocument/2006/relationships/oleObject" Target="../embeddings/oleObject4.bin"/><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8.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755650" y="692150"/>
            <a:ext cx="820896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ct val="20000"/>
              </a:spcBef>
            </a:pPr>
            <a:endParaRPr lang="de-DE" sz="1200" b="1">
              <a:solidFill>
                <a:schemeClr val="tx1"/>
              </a:solidFill>
              <a:latin typeface="Times New Roman" charset="0"/>
            </a:endParaRPr>
          </a:p>
        </p:txBody>
      </p:sp>
      <p:sp>
        <p:nvSpPr>
          <p:cNvPr id="18434" name="Text Box 4"/>
          <p:cNvSpPr txBox="1">
            <a:spLocks noChangeArrowheads="1"/>
          </p:cNvSpPr>
          <p:nvPr/>
        </p:nvSpPr>
        <p:spPr bwMode="auto">
          <a:xfrm>
            <a:off x="2051050" y="1628775"/>
            <a:ext cx="532923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algn="ctr" eaLnBrk="1" hangingPunct="1">
              <a:spcBef>
                <a:spcPct val="50000"/>
              </a:spcBef>
            </a:pPr>
            <a:r>
              <a:rPr lang="de-AT" b="1" dirty="0">
                <a:solidFill>
                  <a:srgbClr val="FFFFFF"/>
                </a:solidFill>
              </a:rPr>
              <a:t>Entwicklung des Wohnungsgrundrisses im Geschoßbau</a:t>
            </a:r>
          </a:p>
          <a:p>
            <a:pPr algn="ctr" eaLnBrk="1" hangingPunct="1">
              <a:spcBef>
                <a:spcPct val="50000"/>
              </a:spcBef>
            </a:pPr>
            <a:endParaRPr lang="de-AT" b="1" dirty="0">
              <a:solidFill>
                <a:srgbClr val="FFFFFF"/>
              </a:solidFill>
            </a:endParaRPr>
          </a:p>
          <a:p>
            <a:pPr algn="ctr" eaLnBrk="1" hangingPunct="1">
              <a:spcBef>
                <a:spcPct val="50000"/>
              </a:spcBef>
            </a:pPr>
            <a:endParaRPr lang="de-AT" b="1" dirty="0">
              <a:solidFill>
                <a:srgbClr val="FFFFFF"/>
              </a:solidFill>
            </a:endParaRPr>
          </a:p>
          <a:p>
            <a:pPr algn="ctr" eaLnBrk="1" hangingPunct="1">
              <a:spcBef>
                <a:spcPct val="50000"/>
              </a:spcBef>
            </a:pPr>
            <a:endParaRPr lang="de-AT" b="1" dirty="0">
              <a:solidFill>
                <a:srgbClr val="FFFFFF"/>
              </a:solidFill>
            </a:endParaRPr>
          </a:p>
          <a:p>
            <a:pPr algn="ctr" eaLnBrk="1" hangingPunct="1">
              <a:spcBef>
                <a:spcPct val="50000"/>
              </a:spcBef>
            </a:pPr>
            <a:endParaRPr lang="de-AT" b="1" dirty="0">
              <a:solidFill>
                <a:srgbClr val="FFFFFF"/>
              </a:solidFill>
            </a:endParaRPr>
          </a:p>
          <a:p>
            <a:pPr algn="ctr" eaLnBrk="1" hangingPunct="1">
              <a:spcBef>
                <a:spcPct val="50000"/>
              </a:spcBef>
            </a:pPr>
            <a:endParaRPr lang="de-AT" b="1" dirty="0">
              <a:solidFill>
                <a:srgbClr val="FFFFFF"/>
              </a:solidFill>
            </a:endParaRPr>
          </a:p>
          <a:p>
            <a:pPr algn="ctr" eaLnBrk="1" hangingPunct="1">
              <a:spcBef>
                <a:spcPct val="50000"/>
              </a:spcBef>
            </a:pPr>
            <a:endParaRPr lang="de-AT" b="1" dirty="0">
              <a:solidFill>
                <a:srgbClr val="FFFFFF"/>
              </a:solidFill>
            </a:endParaRPr>
          </a:p>
        </p:txBody>
      </p:sp>
      <p:sp>
        <p:nvSpPr>
          <p:cNvPr id="18435" name="Text Box 5"/>
          <p:cNvSpPr txBox="1">
            <a:spLocks noChangeArrowheads="1"/>
          </p:cNvSpPr>
          <p:nvPr/>
        </p:nvSpPr>
        <p:spPr bwMode="auto">
          <a:xfrm>
            <a:off x="900113" y="2492375"/>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endParaRPr lang="de-DE"/>
          </a:p>
        </p:txBody>
      </p:sp>
      <p:pic>
        <p:nvPicPr>
          <p:cNvPr id="1843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7" y="2563812"/>
            <a:ext cx="13811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20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112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0" y="2805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27650" name="Rectangle 3"/>
          <p:cNvSpPr>
            <a:spLocks noChangeArrowheads="1"/>
          </p:cNvSpPr>
          <p:nvPr/>
        </p:nvSpPr>
        <p:spPr bwMode="auto">
          <a:xfrm>
            <a:off x="0" y="271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7651" name="Object 4"/>
          <p:cNvGraphicFramePr>
            <a:graphicFrameLocks noChangeAspect="1"/>
          </p:cNvGraphicFramePr>
          <p:nvPr/>
        </p:nvGraphicFramePr>
        <p:xfrm>
          <a:off x="1403350" y="0"/>
          <a:ext cx="4897438" cy="3906838"/>
        </p:xfrm>
        <a:graphic>
          <a:graphicData uri="http://schemas.openxmlformats.org/presentationml/2006/ole">
            <mc:AlternateContent xmlns:mc="http://schemas.openxmlformats.org/markup-compatibility/2006">
              <mc:Choice xmlns:v="urn:schemas-microsoft-com:vml" Requires="v">
                <p:oleObj spid="_x0000_s10242" name="PHOTO-PAINT" r:id="rId3" imgW="2518857" imgH="2011429" progId="CorelPHOTOPAINT.Image.13">
                  <p:embed/>
                </p:oleObj>
              </mc:Choice>
              <mc:Fallback>
                <p:oleObj name="PHOTO-PAINT" r:id="rId3" imgW="2518857" imgH="2011429"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0"/>
                        <a:ext cx="4897438"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2" name="Text Box 5"/>
          <p:cNvSpPr txBox="1">
            <a:spLocks noChangeArrowheads="1"/>
          </p:cNvSpPr>
          <p:nvPr/>
        </p:nvSpPr>
        <p:spPr bwMode="auto">
          <a:xfrm>
            <a:off x="468313" y="4149725"/>
            <a:ext cx="78486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solidFill>
                  <a:schemeClr val="tx1"/>
                </a:solidFill>
              </a:rPr>
              <a:t>1926</a:t>
            </a:r>
            <a:r>
              <a:rPr lang="de-DE" sz="1200">
                <a:solidFill>
                  <a:schemeClr val="tx1"/>
                </a:solidFill>
              </a:rPr>
              <a:t> entwickelt Gustav </a:t>
            </a:r>
            <a:r>
              <a:rPr lang="de-DE" sz="1200" b="1">
                <a:solidFill>
                  <a:schemeClr val="tx1"/>
                </a:solidFill>
              </a:rPr>
              <a:t>Schaupp</a:t>
            </a:r>
            <a:r>
              <a:rPr lang="de-DE" sz="1200">
                <a:solidFill>
                  <a:schemeClr val="tx1"/>
                </a:solidFill>
              </a:rPr>
              <a:t> ein Konzept für </a:t>
            </a:r>
            <a:r>
              <a:rPr lang="de-DE" sz="1200" b="1">
                <a:solidFill>
                  <a:schemeClr val="tx1"/>
                </a:solidFill>
              </a:rPr>
              <a:t>Maisonettewohnungen</a:t>
            </a:r>
            <a:r>
              <a:rPr lang="de-DE" sz="1200">
                <a:solidFill>
                  <a:schemeClr val="tx1"/>
                </a:solidFill>
              </a:rPr>
              <a:t> in Plattenbauweise, wobei er die Geschosse nach ihren Benutzern - Eltern unten, Kinder oben – trennt.</a:t>
            </a:r>
          </a:p>
          <a:p>
            <a:pPr eaLnBrk="1" hangingPunct="1"/>
            <a:endParaRPr lang="de-DE" sz="1200">
              <a:solidFill>
                <a:schemeClr val="tx1"/>
              </a:solidFill>
            </a:endParaRPr>
          </a:p>
          <a:p>
            <a:pPr eaLnBrk="1" hangingPunct="1"/>
            <a:r>
              <a:rPr lang="de-DE" sz="1200">
                <a:solidFill>
                  <a:schemeClr val="tx1"/>
                </a:solidFill>
              </a:rPr>
              <a:t>Vom zweigeschossigen Wohnraum aus werden die Kinderzimmer über eine breite Galerie, die als Spielplatz bezeichnet und als Bibliothek weitergeführt wird, erschlossen. Im unteren Geschoss befindet sich auch ein Bad, das durch einen Schrankraum mit dem Elternschlafzimmer verbunden ist. Dieses ist nach Westen, der dem Laubengang abgewandten Seite, orientiert. Bei den Kinderzimmern scheint die Orientierung unwichtig, lediglich die Ausrichtung des größeren Kinderzimmers nach Westen und des kleineren zum Laubengang hin, weist auf eine Bevorzugung der ruhigen Westseite hin (Abb.53).</a:t>
            </a:r>
          </a:p>
          <a:p>
            <a:pPr eaLnBrk="1" hangingPunct="1"/>
            <a:r>
              <a:rPr lang="de-DE" sz="1200">
                <a:solidFill>
                  <a:schemeClr val="tx1"/>
                </a:solidFill>
              </a:rPr>
              <a:t>Um Wohnbauten mit Laubengangerschließung ökonomisch zu gestalten, müssen die Wohnungen möglichst schmal sein.</a:t>
            </a:r>
          </a:p>
          <a:p>
            <a:pPr eaLnBrk="1" hangingPunct="1"/>
            <a:r>
              <a:rPr lang="de-DE" sz="1200">
                <a:solidFill>
                  <a:schemeClr val="tx1"/>
                </a:solidFill>
              </a:rPr>
              <a:t/>
            </a:r>
            <a:br>
              <a:rPr lang="de-DE" sz="1200">
                <a:solidFill>
                  <a:schemeClr val="tx1"/>
                </a:solidFill>
              </a:rPr>
            </a:br>
            <a:endParaRPr lang="de-DE" sz="1800">
              <a:solidFill>
                <a:schemeClr val="tx1"/>
              </a:solidFill>
            </a:endParaRPr>
          </a:p>
        </p:txBody>
      </p:sp>
      <p:pic>
        <p:nvPicPr>
          <p:cNvPr id="2765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0"/>
            <a:ext cx="936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9002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2657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8674" name="Object 3"/>
          <p:cNvGraphicFramePr>
            <a:graphicFrameLocks noChangeAspect="1"/>
          </p:cNvGraphicFramePr>
          <p:nvPr/>
        </p:nvGraphicFramePr>
        <p:xfrm>
          <a:off x="1042988" y="188913"/>
          <a:ext cx="4176712" cy="3489325"/>
        </p:xfrm>
        <a:graphic>
          <a:graphicData uri="http://schemas.openxmlformats.org/presentationml/2006/ole">
            <mc:AlternateContent xmlns:mc="http://schemas.openxmlformats.org/markup-compatibility/2006">
              <mc:Choice xmlns:v="urn:schemas-microsoft-com:vml" Requires="v">
                <p:oleObj spid="_x0000_s11266" name="PHOTO-PAINT" r:id="rId3" imgW="1877413" imgH="1572505" progId="CorelPHOTOPAINT.Image.13">
                  <p:embed/>
                </p:oleObj>
              </mc:Choice>
              <mc:Fallback>
                <p:oleObj name="PHOTO-PAINT" r:id="rId3" imgW="1877413" imgH="1572505"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8913"/>
                        <a:ext cx="4176712"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Rectangle 4"/>
          <p:cNvSpPr>
            <a:spLocks noChangeArrowheads="1"/>
          </p:cNvSpPr>
          <p:nvPr/>
        </p:nvSpPr>
        <p:spPr bwMode="auto">
          <a:xfrm>
            <a:off x="900113" y="400526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de-DE" sz="1200" b="1">
                <a:solidFill>
                  <a:schemeClr val="tx1"/>
                </a:solidFill>
              </a:rPr>
              <a:t>1929  Walter Gropius Dammerstock</a:t>
            </a:r>
            <a:r>
              <a:rPr lang="de-DE" sz="1800">
                <a:solidFill>
                  <a:schemeClr val="tx1"/>
                </a:solidFill>
              </a:rPr>
              <a:t> </a:t>
            </a:r>
          </a:p>
        </p:txBody>
      </p:sp>
      <p:sp>
        <p:nvSpPr>
          <p:cNvPr id="28676" name="Text Box 5"/>
          <p:cNvSpPr txBox="1">
            <a:spLocks noChangeArrowheads="1"/>
          </p:cNvSpPr>
          <p:nvPr/>
        </p:nvSpPr>
        <p:spPr bwMode="auto">
          <a:xfrm>
            <a:off x="900113" y="4581525"/>
            <a:ext cx="74168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endParaRPr lang="de-DE" sz="1200">
              <a:solidFill>
                <a:schemeClr val="tx1"/>
              </a:solidFill>
            </a:endParaRPr>
          </a:p>
          <a:p>
            <a:pPr eaLnBrk="1" hangingPunct="1"/>
            <a:r>
              <a:rPr lang="de-DE" sz="1200">
                <a:solidFill>
                  <a:schemeClr val="tx1"/>
                </a:solidFill>
              </a:rPr>
              <a:t>Walter Gropius führt dies bei seiner Wohnanlage im Dammerstock soweit, dass er die Betten im Schlafzimmer hintereinander anordnet, um so acht Kleinwohnungen über eine Treppe erschließen zu können.</a:t>
            </a:r>
          </a:p>
          <a:p>
            <a:pPr eaLnBrk="1" hangingPunct="1"/>
            <a:r>
              <a:rPr lang="de-DE" sz="1200">
                <a:solidFill>
                  <a:schemeClr val="tx1"/>
                </a:solidFill>
              </a:rPr>
              <a:t>In diesem Grundriss ist bemerkenswert, dass die Räume jeweils durch zwei Türen erschlossen sind. </a:t>
            </a:r>
          </a:p>
          <a:p>
            <a:pPr eaLnBrk="1" hangingPunct="1"/>
            <a:r>
              <a:rPr lang="de-DE" sz="1200">
                <a:solidFill>
                  <a:schemeClr val="tx1"/>
                </a:solidFill>
              </a:rPr>
              <a:t>An den Laubengang im Osten schließen nur Nebenräume an, alle Aufenthaltsräume sind nach Westen orientiert. Vor den Eingängen verbreitet er den Laubengang nach außen hin.</a:t>
            </a:r>
          </a:p>
          <a:p>
            <a:pPr eaLnBrk="1" hangingPunct="1"/>
            <a:r>
              <a:rPr lang="de-DE" sz="1800">
                <a:solidFill>
                  <a:schemeClr val="tx1"/>
                </a:solidFill>
              </a:rPr>
              <a:t/>
            </a:r>
            <a:br>
              <a:rPr lang="de-DE" sz="1800">
                <a:solidFill>
                  <a:schemeClr val="tx1"/>
                </a:solidFill>
              </a:rPr>
            </a:br>
            <a:endParaRPr lang="de-DE" sz="1800">
              <a:solidFill>
                <a:schemeClr val="tx1"/>
              </a:solidFill>
            </a:endParaRPr>
          </a:p>
        </p:txBody>
      </p:sp>
      <p:pic>
        <p:nvPicPr>
          <p:cNvPr id="286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0"/>
            <a:ext cx="936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Line 10"/>
          <p:cNvSpPr>
            <a:spLocks noChangeShapeType="1"/>
          </p:cNvSpPr>
          <p:nvPr/>
        </p:nvSpPr>
        <p:spPr bwMode="auto">
          <a:xfrm>
            <a:off x="8388350" y="692150"/>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679" name="Line 11"/>
          <p:cNvSpPr>
            <a:spLocks noChangeShapeType="1"/>
          </p:cNvSpPr>
          <p:nvPr/>
        </p:nvSpPr>
        <p:spPr bwMode="auto">
          <a:xfrm>
            <a:off x="8748713" y="69215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680" name="Line 12"/>
          <p:cNvSpPr>
            <a:spLocks noChangeShapeType="1"/>
          </p:cNvSpPr>
          <p:nvPr/>
        </p:nvSpPr>
        <p:spPr bwMode="auto">
          <a:xfrm>
            <a:off x="8893175" y="5492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Tree>
    <p:extLst>
      <p:ext uri="{BB962C8B-B14F-4D97-AF65-F5344CB8AC3E}">
        <p14:creationId xmlns:p14="http://schemas.microsoft.com/office/powerpoint/2010/main" val="20074453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0" y="2800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9698" name="Object 3"/>
          <p:cNvGraphicFramePr>
            <a:graphicFrameLocks noChangeAspect="1"/>
          </p:cNvGraphicFramePr>
          <p:nvPr/>
        </p:nvGraphicFramePr>
        <p:xfrm>
          <a:off x="1692275" y="549275"/>
          <a:ext cx="5543550" cy="3732213"/>
        </p:xfrm>
        <a:graphic>
          <a:graphicData uri="http://schemas.openxmlformats.org/presentationml/2006/ole">
            <mc:AlternateContent xmlns:mc="http://schemas.openxmlformats.org/markup-compatibility/2006">
              <mc:Choice xmlns:v="urn:schemas-microsoft-com:vml" Requires="v">
                <p:oleObj spid="_x0000_s12290" name="PHOTO-PAINT" r:id="rId3" imgW="2359157" imgH="1597020" progId="CorelPHOTOPAINT.Image.13">
                  <p:embed/>
                </p:oleObj>
              </mc:Choice>
              <mc:Fallback>
                <p:oleObj name="PHOTO-PAINT" r:id="rId3" imgW="2359157" imgH="1597020"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549275"/>
                        <a:ext cx="55435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699" name="Text Box 4"/>
          <p:cNvSpPr txBox="1">
            <a:spLocks noChangeArrowheads="1"/>
          </p:cNvSpPr>
          <p:nvPr/>
        </p:nvSpPr>
        <p:spPr bwMode="auto">
          <a:xfrm>
            <a:off x="1403350" y="4581525"/>
            <a:ext cx="6048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solidFill>
                  <a:schemeClr val="tx1"/>
                </a:solidFill>
              </a:rPr>
              <a:t>1927 Erwin Gutkind Eingangsnischen auf dem Laubengang</a:t>
            </a:r>
          </a:p>
          <a:p>
            <a:pPr eaLnBrk="1" hangingPunct="1"/>
            <a:endParaRPr lang="de-DE" sz="1200">
              <a:solidFill>
                <a:schemeClr val="tx1"/>
              </a:solidFill>
            </a:endParaRPr>
          </a:p>
          <a:p>
            <a:pPr eaLnBrk="1" hangingPunct="1"/>
            <a:r>
              <a:rPr lang="de-DE" sz="1200">
                <a:solidFill>
                  <a:schemeClr val="tx1"/>
                </a:solidFill>
              </a:rPr>
              <a:t>Schon </a:t>
            </a:r>
            <a:r>
              <a:rPr lang="de-DE" sz="1200" b="1">
                <a:solidFill>
                  <a:schemeClr val="tx1"/>
                </a:solidFill>
              </a:rPr>
              <a:t>1927</a:t>
            </a:r>
            <a:r>
              <a:rPr lang="de-DE" sz="1200">
                <a:solidFill>
                  <a:schemeClr val="tx1"/>
                </a:solidFill>
              </a:rPr>
              <a:t> hatte hier Erwin Gutkind eine bessere Lösung, die damals nicht gebaut wurde aber sehr viel später wieder aufgegriffen wird, nämlich den Laubengang als Kommunikationszone zu stärken, und großzügige Eingangsnischen als Sitzplätze den Wohnungen vorzuschalten. Gutkind wollte so auf den privaten Balkon ganz verzichten.</a:t>
            </a:r>
          </a:p>
        </p:txBody>
      </p:sp>
    </p:spTree>
    <p:extLst>
      <p:ext uri="{BB962C8B-B14F-4D97-AF65-F5344CB8AC3E}">
        <p14:creationId xmlns:p14="http://schemas.microsoft.com/office/powerpoint/2010/main" val="37888776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p:cNvSpPr>
            <a:spLocks noChangeArrowheads="1"/>
          </p:cNvSpPr>
          <p:nvPr/>
        </p:nvSpPr>
        <p:spPr bwMode="auto">
          <a:xfrm>
            <a:off x="0"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0722" name="Object 5"/>
          <p:cNvGraphicFramePr>
            <a:graphicFrameLocks noChangeAspect="1"/>
          </p:cNvGraphicFramePr>
          <p:nvPr/>
        </p:nvGraphicFramePr>
        <p:xfrm>
          <a:off x="0" y="0"/>
          <a:ext cx="5337175" cy="6597650"/>
        </p:xfrm>
        <a:graphic>
          <a:graphicData uri="http://schemas.openxmlformats.org/presentationml/2006/ole">
            <mc:AlternateContent xmlns:mc="http://schemas.openxmlformats.org/markup-compatibility/2006">
              <mc:Choice xmlns:v="urn:schemas-microsoft-com:vml" Requires="v">
                <p:oleObj spid="_x0000_s13314" name="PHOTO-PAINT" r:id="rId4" imgW="902133" imgH="1115287" progId="CorelPHOTOPAINT.Image.13">
                  <p:embed/>
                </p:oleObj>
              </mc:Choice>
              <mc:Fallback>
                <p:oleObj name="PHOTO-PAINT" r:id="rId4" imgW="902133" imgH="1115287" progId="CorelPHOTOPAINT.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7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3" name="Text Box 6"/>
          <p:cNvSpPr txBox="1">
            <a:spLocks noChangeArrowheads="1"/>
          </p:cNvSpPr>
          <p:nvPr/>
        </p:nvSpPr>
        <p:spPr bwMode="auto">
          <a:xfrm>
            <a:off x="5724525" y="981075"/>
            <a:ext cx="2881313"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t>1957 Walter Gropius und TAC</a:t>
            </a:r>
            <a:r>
              <a:rPr lang="de-DE" sz="1200"/>
              <a:t>, </a:t>
            </a:r>
          </a:p>
          <a:p>
            <a:pPr eaLnBrk="1" hangingPunct="1"/>
            <a:r>
              <a:rPr lang="de-DE" sz="1200"/>
              <a:t>9-geschossiges Wohnhaus, Berlin, Interbau57 </a:t>
            </a:r>
            <a:endParaRPr lang="de-DE" sz="1200">
              <a:solidFill>
                <a:schemeClr val="tx1"/>
              </a:solidFill>
            </a:endParaRPr>
          </a:p>
          <a:p>
            <a:pPr eaLnBrk="1" hangingPunct="1"/>
            <a:endParaRPr lang="de-DE" sz="1200">
              <a:solidFill>
                <a:schemeClr val="tx1"/>
              </a:solidFill>
            </a:endParaRPr>
          </a:p>
          <a:p>
            <a:pPr eaLnBrk="1" hangingPunct="1"/>
            <a:endParaRPr lang="de-DE" sz="1200">
              <a:solidFill>
                <a:schemeClr val="tx1"/>
              </a:solidFill>
            </a:endParaRPr>
          </a:p>
          <a:p>
            <a:pPr eaLnBrk="1" hangingPunct="1"/>
            <a:r>
              <a:rPr lang="de-DE" sz="1200">
                <a:solidFill>
                  <a:schemeClr val="tx1"/>
                </a:solidFill>
              </a:rPr>
              <a:t>Durch den Ausbruch des 2. Weltkrieges geraten viele bereits gewonnene Erkenntnisse hinsichtlich der Entwicklung des Wohnungsgrundrisses wieder in Vergessenheit und werden erst Jahre nach Kriegsende wieder aufgegriffen.</a:t>
            </a:r>
          </a:p>
          <a:p>
            <a:pPr eaLnBrk="1" hangingPunct="1"/>
            <a:endParaRPr lang="de-DE" sz="1200">
              <a:solidFill>
                <a:schemeClr val="tx1"/>
              </a:solidFill>
            </a:endParaRPr>
          </a:p>
          <a:p>
            <a:pPr eaLnBrk="1" hangingPunct="1"/>
            <a:r>
              <a:rPr lang="de-DE" sz="1200">
                <a:solidFill>
                  <a:schemeClr val="tx1"/>
                </a:solidFill>
              </a:rPr>
              <a:t>Im Anschluss an den Krieg beginnt die Entwicklung scheinbar von vorne, Innenflur und abgeschlossenes Wohnzimmer tauchen wieder auf, vielleicht um bei Platzmangel alle Räume als Schlafzimmer benutzen zu können. </a:t>
            </a:r>
          </a:p>
          <a:p>
            <a:pPr eaLnBrk="1" hangingPunct="1"/>
            <a:r>
              <a:rPr lang="de-DE" sz="1200">
                <a:solidFill>
                  <a:schemeClr val="tx1"/>
                </a:solidFill>
              </a:rPr>
              <a:t>Damit sind wir bei dem auch heute oft verwendeten und beliebten Schlagwort der </a:t>
            </a:r>
            <a:r>
              <a:rPr lang="de-DE" sz="1200" b="1">
                <a:solidFill>
                  <a:schemeClr val="tx1"/>
                </a:solidFill>
              </a:rPr>
              <a:t>Nutzungsneutralität.</a:t>
            </a:r>
            <a:endParaRPr lang="de-DE" sz="1200"/>
          </a:p>
        </p:txBody>
      </p:sp>
      <p:pic>
        <p:nvPicPr>
          <p:cNvPr id="3072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325" y="0"/>
            <a:ext cx="955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1048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0" y="1490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2770" name="Object 4"/>
          <p:cNvGraphicFramePr>
            <a:graphicFrameLocks noChangeAspect="1"/>
          </p:cNvGraphicFramePr>
          <p:nvPr/>
        </p:nvGraphicFramePr>
        <p:xfrm>
          <a:off x="4643438" y="-127000"/>
          <a:ext cx="3003550" cy="6985000"/>
        </p:xfrm>
        <a:graphic>
          <a:graphicData uri="http://schemas.openxmlformats.org/presentationml/2006/ole">
            <mc:AlternateContent xmlns:mc="http://schemas.openxmlformats.org/markup-compatibility/2006">
              <mc:Choice xmlns:v="urn:schemas-microsoft-com:vml" Requires="v">
                <p:oleObj spid="_x0000_s15362" name="PHOTO-PAINT" r:id="rId4" imgW="1796800" imgH="4183388" progId="CorelPHOTOPAINT.Image.13">
                  <p:embed/>
                </p:oleObj>
              </mc:Choice>
              <mc:Fallback>
                <p:oleObj name="PHOTO-PAINT" r:id="rId4" imgW="1796800" imgH="4183388" progId="CorelPHOTOPAINT.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27000"/>
                        <a:ext cx="30035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1" name="Text Box 6"/>
          <p:cNvSpPr txBox="1">
            <a:spLocks noChangeArrowheads="1"/>
          </p:cNvSpPr>
          <p:nvPr/>
        </p:nvSpPr>
        <p:spPr bwMode="auto">
          <a:xfrm>
            <a:off x="539750" y="765175"/>
            <a:ext cx="3240088"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solidFill>
                  <a:schemeClr val="tx1"/>
                </a:solidFill>
              </a:rPr>
              <a:t>Jaenecke und Samuelson</a:t>
            </a:r>
            <a:endParaRPr lang="de-DE" sz="1200">
              <a:solidFill>
                <a:schemeClr val="tx1"/>
              </a:solidFill>
            </a:endParaRPr>
          </a:p>
          <a:p>
            <a:pPr eaLnBrk="1" hangingPunct="1"/>
            <a:r>
              <a:rPr lang="de-DE" sz="1200" b="1">
                <a:solidFill>
                  <a:schemeClr val="tx1"/>
                </a:solidFill>
              </a:rPr>
              <a:t>Berliner Interbau</a:t>
            </a:r>
            <a:r>
              <a:rPr lang="de-DE" sz="1200">
                <a:solidFill>
                  <a:schemeClr val="tx1"/>
                </a:solidFill>
              </a:rPr>
              <a:t> </a:t>
            </a:r>
            <a:r>
              <a:rPr lang="de-DE" sz="1200" b="1">
                <a:solidFill>
                  <a:schemeClr val="tx1"/>
                </a:solidFill>
              </a:rPr>
              <a:t>1957</a:t>
            </a:r>
            <a:r>
              <a:rPr lang="de-DE" sz="1200">
                <a:solidFill>
                  <a:schemeClr val="tx1"/>
                </a:solidFill>
              </a:rPr>
              <a:t> </a:t>
            </a:r>
            <a:r>
              <a:rPr lang="de-DE" sz="1200" b="1">
                <a:solidFill>
                  <a:schemeClr val="tx1"/>
                </a:solidFill>
              </a:rPr>
              <a:t>Allraumwohnungen</a:t>
            </a:r>
            <a:r>
              <a:rPr lang="de-DE" sz="1200">
                <a:solidFill>
                  <a:schemeClr val="tx1"/>
                </a:solidFill>
              </a:rPr>
              <a:t> </a:t>
            </a:r>
            <a:r>
              <a:rPr lang="de-DE" sz="1200" b="1">
                <a:solidFill>
                  <a:schemeClr val="tx1"/>
                </a:solidFill>
              </a:rPr>
              <a:t>für ein</a:t>
            </a:r>
            <a:r>
              <a:rPr lang="de-DE" sz="1200">
                <a:solidFill>
                  <a:schemeClr val="tx1"/>
                </a:solidFill>
              </a:rPr>
              <a:t> </a:t>
            </a:r>
            <a:r>
              <a:rPr lang="de-DE" sz="1200" b="1"/>
              <a:t>10-geschoßiges Wohnhaus</a:t>
            </a:r>
            <a:r>
              <a:rPr lang="de-DE" sz="1200">
                <a:solidFill>
                  <a:schemeClr val="tx1"/>
                </a:solidFill>
              </a:rPr>
              <a:t>, </a:t>
            </a:r>
          </a:p>
          <a:p>
            <a:pPr eaLnBrk="1" hangingPunct="1"/>
            <a:endParaRPr lang="de-DE" sz="1200">
              <a:solidFill>
                <a:schemeClr val="tx1"/>
              </a:solidFill>
            </a:endParaRPr>
          </a:p>
          <a:p>
            <a:pPr eaLnBrk="1" hangingPunct="1"/>
            <a:r>
              <a:rPr lang="de-DE" sz="1200">
                <a:solidFill>
                  <a:schemeClr val="tx1"/>
                </a:solidFill>
              </a:rPr>
              <a:t>Vorläufer des </a:t>
            </a:r>
            <a:r>
              <a:rPr lang="de-DE" sz="1200" b="1">
                <a:solidFill>
                  <a:schemeClr val="tx1"/>
                </a:solidFill>
              </a:rPr>
              <a:t>nutzungsneutralen Grundrisses</a:t>
            </a:r>
            <a:r>
              <a:rPr lang="de-DE" sz="1200">
                <a:solidFill>
                  <a:schemeClr val="tx1"/>
                </a:solidFill>
              </a:rPr>
              <a:t> </a:t>
            </a:r>
          </a:p>
          <a:p>
            <a:pPr eaLnBrk="1" hangingPunct="1"/>
            <a:endParaRPr lang="de-DE" sz="1200">
              <a:solidFill>
                <a:schemeClr val="tx1"/>
              </a:solidFill>
            </a:endParaRPr>
          </a:p>
          <a:p>
            <a:pPr eaLnBrk="1" hangingPunct="1"/>
            <a:r>
              <a:rPr lang="de-DE" sz="1200">
                <a:solidFill>
                  <a:schemeClr val="tx1"/>
                </a:solidFill>
              </a:rPr>
              <a:t>Die Nutzungsneutralität beschränkt sich aber eigentlich auf den großen Wohnraum, der in Wohn- und Essraum geteilt werden kann, oder, durch den Verzicht auf einen eigenen Essraum, in Wohn -und Schlafzimmer für 2 zusätzliche Personen. Durch Öffnen der Küche zum jetzt kleineren Wohnraum entsteht allerdings wieder ein großzügiger durchgebundener Wohn-Essbereich. Die anderen beiden Zimmer bleiben Schlafzimmer, wobei eines davon so groß konzipiert ist, dass es ebenfalls von 2 Personen als Schlafzimmer genutzt werden kann.</a:t>
            </a:r>
          </a:p>
          <a:p>
            <a:pPr eaLnBrk="1" hangingPunct="1"/>
            <a:r>
              <a:rPr lang="de-DE" sz="1200">
                <a:solidFill>
                  <a:schemeClr val="tx1"/>
                </a:solidFill>
              </a:rPr>
              <a:t>Einige der vorhin beschriebenen Ziele sind jedoch nicht erfüllt:</a:t>
            </a:r>
          </a:p>
          <a:p>
            <a:pPr eaLnBrk="1" hangingPunct="1"/>
            <a:r>
              <a:rPr lang="de-DE" sz="1200">
                <a:solidFill>
                  <a:schemeClr val="tx1"/>
                </a:solidFill>
              </a:rPr>
              <a:t>Das „gefangene</a:t>
            </a:r>
            <a:r>
              <a:rPr lang="ja-JP" altLang="de-DE" sz="1200">
                <a:solidFill>
                  <a:schemeClr val="tx1"/>
                </a:solidFill>
              </a:rPr>
              <a:t>“</a:t>
            </a:r>
            <a:r>
              <a:rPr lang="de-DE" altLang="ja-JP" sz="1200">
                <a:solidFill>
                  <a:schemeClr val="tx1"/>
                </a:solidFill>
              </a:rPr>
              <a:t> Bad ist nicht den Schlafräumen zugeordnet, und nur durch Küche oder WC begehbar. Durch Vermischung der Wohn- und Schlafbereiche entstehen wieder lange, sich kreuzende Wege.</a:t>
            </a:r>
            <a:endParaRPr lang="de-DE" sz="1200">
              <a:solidFill>
                <a:schemeClr val="tx1"/>
              </a:solidFill>
            </a:endParaRPr>
          </a:p>
        </p:txBody>
      </p:sp>
    </p:spTree>
    <p:extLst>
      <p:ext uri="{BB962C8B-B14F-4D97-AF65-F5344CB8AC3E}">
        <p14:creationId xmlns:p14="http://schemas.microsoft.com/office/powerpoint/2010/main" val="14854314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0"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4818" name="Object 3"/>
          <p:cNvGraphicFramePr>
            <a:graphicFrameLocks noChangeAspect="1"/>
          </p:cNvGraphicFramePr>
          <p:nvPr/>
        </p:nvGraphicFramePr>
        <p:xfrm>
          <a:off x="468313" y="188913"/>
          <a:ext cx="7848600" cy="4884737"/>
        </p:xfrm>
        <a:graphic>
          <a:graphicData uri="http://schemas.openxmlformats.org/presentationml/2006/ole">
            <mc:AlternateContent xmlns:mc="http://schemas.openxmlformats.org/markup-compatibility/2006">
              <mc:Choice xmlns:v="urn:schemas-microsoft-com:vml" Requires="v">
                <p:oleObj spid="_x0000_s17410" name="PHOTO-PAINT" r:id="rId3" imgW="2336000" imgH="1453714" progId="CorelPHOTOPAINT.Image.13">
                  <p:embed/>
                </p:oleObj>
              </mc:Choice>
              <mc:Fallback>
                <p:oleObj name="PHOTO-PAINT" r:id="rId3" imgW="2336000" imgH="1453714"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88913"/>
                        <a:ext cx="78486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19" name="Rectangle 5"/>
          <p:cNvSpPr>
            <a:spLocks noChangeArrowheads="1"/>
          </p:cNvSpPr>
          <p:nvPr/>
        </p:nvSpPr>
        <p:spPr bwMode="auto">
          <a:xfrm>
            <a:off x="323850" y="5445125"/>
            <a:ext cx="79216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de-DE" sz="1200">
                <a:solidFill>
                  <a:schemeClr val="tx1"/>
                </a:solidFill>
                <a:cs typeface="Times New Roman" charset="0"/>
              </a:rPr>
              <a:t>Ende der 50-er Jahre, werden Normen für Schachtentlüftungen und Sammelschachtanlagen entwickelt, die eine Verlegung der Bäder und WCs nach innen ermöglichen, was wiederum eine größere Gebäudetiefe, von 10 Meter auf 15 Meter zulässt. Von da an ist es kein Problem mehr, auch bei großen Baukörpertiefen die Installationsräume den dementsprechenden Bereichen zuzuordnen: Bad zu den Schlafräumen, WC in den Eingangsbereich, Küche zum Wohnraum, wobei diese zumindest über den Essplatz natürlich belichtet und belüftet werden muss. </a:t>
            </a:r>
            <a:endParaRPr lang="de-DE" sz="1200">
              <a:solidFill>
                <a:schemeClr val="tx1"/>
              </a:solidFill>
            </a:endParaRPr>
          </a:p>
        </p:txBody>
      </p:sp>
      <p:sp>
        <p:nvSpPr>
          <p:cNvPr id="34820" name="Rectangle 7"/>
          <p:cNvSpPr>
            <a:spLocks noChangeArrowheads="1"/>
          </p:cNvSpPr>
          <p:nvPr/>
        </p:nvSpPr>
        <p:spPr bwMode="auto">
          <a:xfrm>
            <a:off x="395288" y="4914900"/>
            <a:ext cx="6002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de-DE" sz="1200" b="1">
                <a:solidFill>
                  <a:schemeClr val="tx1"/>
                </a:solidFill>
              </a:rPr>
              <a:t>1963-68</a:t>
            </a:r>
            <a:r>
              <a:rPr lang="de-DE" sz="1200">
                <a:solidFill>
                  <a:schemeClr val="tx1"/>
                </a:solidFill>
              </a:rPr>
              <a:t> </a:t>
            </a:r>
            <a:r>
              <a:rPr lang="de-DE" sz="1200" b="1">
                <a:solidFill>
                  <a:schemeClr val="tx1"/>
                </a:solidFill>
              </a:rPr>
              <a:t>Werkgemeinschaft Karlsruhe</a:t>
            </a:r>
            <a:r>
              <a:rPr lang="de-DE" sz="1200">
                <a:solidFill>
                  <a:schemeClr val="tx1"/>
                </a:solidFill>
              </a:rPr>
              <a:t>, Baumgarten – Siedlung in Karlsruhe -Rüppur</a:t>
            </a:r>
          </a:p>
        </p:txBody>
      </p:sp>
      <p:pic>
        <p:nvPicPr>
          <p:cNvPr id="3482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0"/>
            <a:ext cx="936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87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5"/>
          <p:cNvSpPr txBox="1">
            <a:spLocks noChangeArrowheads="1"/>
          </p:cNvSpPr>
          <p:nvPr/>
        </p:nvSpPr>
        <p:spPr bwMode="auto">
          <a:xfrm>
            <a:off x="250825" y="908050"/>
            <a:ext cx="396081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a:solidFill>
                  <a:schemeClr val="tx1"/>
                </a:solidFill>
              </a:rPr>
              <a:t>Die Möglichkeit der Verlegung der Bäder und WCs nach innen  läßt eine größere Gebäudetiefe zu. Dadurch werden die Grundrisse mehr tief als breit, es erfolgt praktisch eine Drehung der Wohnungsachse um 90°. Der Eingang liegt nicht mehr an der Schmalseite des Grundrisses, sondern erschließt die Wohnung in der Mitte. </a:t>
            </a:r>
            <a:endParaRPr lang="fr-FR" sz="1200">
              <a:solidFill>
                <a:schemeClr val="tx1"/>
              </a:solidFill>
            </a:endParaRPr>
          </a:p>
          <a:p>
            <a:pPr eaLnBrk="1" hangingPunct="1"/>
            <a:r>
              <a:rPr lang="de-DE" sz="1200">
                <a:solidFill>
                  <a:schemeClr val="tx1"/>
                </a:solidFill>
              </a:rPr>
              <a:t>Solche Gebäudetiefen können nur bei Ost-West-Orientierung sinnvoll genutzt werden.</a:t>
            </a:r>
          </a:p>
          <a:p>
            <a:pPr eaLnBrk="1" hangingPunct="1"/>
            <a:endParaRPr lang="de-DE" sz="1200">
              <a:solidFill>
                <a:schemeClr val="tx1"/>
              </a:solidFill>
            </a:endParaRPr>
          </a:p>
          <a:p>
            <a:pPr eaLnBrk="1" hangingPunct="1"/>
            <a:endParaRPr lang="de-DE" sz="1200" b="1">
              <a:solidFill>
                <a:schemeClr val="tx1"/>
              </a:solidFill>
            </a:endParaRPr>
          </a:p>
          <a:p>
            <a:pPr eaLnBrk="1" hangingPunct="1"/>
            <a:endParaRPr lang="de-DE" sz="1200" b="1">
              <a:solidFill>
                <a:schemeClr val="tx1"/>
              </a:solidFill>
            </a:endParaRPr>
          </a:p>
          <a:p>
            <a:pPr eaLnBrk="1" hangingPunct="1"/>
            <a:r>
              <a:rPr lang="de-DE" sz="1200" b="1">
                <a:solidFill>
                  <a:schemeClr val="tx1"/>
                </a:solidFill>
              </a:rPr>
              <a:t>Unité d</a:t>
            </a:r>
            <a:r>
              <a:rPr lang="ja-JP" altLang="de-DE" sz="1200" b="1">
                <a:solidFill>
                  <a:schemeClr val="tx1"/>
                </a:solidFill>
              </a:rPr>
              <a:t>’</a:t>
            </a:r>
            <a:r>
              <a:rPr lang="de-DE" altLang="ja-JP" sz="1200" b="1">
                <a:solidFill>
                  <a:schemeClr val="tx1"/>
                </a:solidFill>
              </a:rPr>
              <a:t>Habitation in Marseille, Le Corbusier 1952 </a:t>
            </a:r>
          </a:p>
          <a:p>
            <a:pPr eaLnBrk="1" hangingPunct="1"/>
            <a:endParaRPr lang="fr-FR" sz="1200">
              <a:solidFill>
                <a:schemeClr val="tx1"/>
              </a:solidFill>
            </a:endParaRPr>
          </a:p>
          <a:p>
            <a:pPr eaLnBrk="1" hangingPunct="1"/>
            <a:endParaRPr lang="de-DE" sz="1200" b="1">
              <a:solidFill>
                <a:schemeClr val="tx1"/>
              </a:solidFill>
            </a:endParaRPr>
          </a:p>
          <a:p>
            <a:pPr eaLnBrk="1" hangingPunct="1"/>
            <a:r>
              <a:rPr lang="de-DE" sz="1200">
                <a:solidFill>
                  <a:schemeClr val="tx1"/>
                </a:solidFill>
              </a:rPr>
              <a:t>Von einem Innengang aus werden jeweils 2 Maisonetten erschlossen, wobei eine über dem Gang, die andere unter dem Gang durchbindet. An die zweigeschoßige Fassade schließt innen ein ebenso hoher Luftraum, außen eine Loggia an. Durch die gespiegelte Anordnung ist eine Wohnung mehr nach Westen, die andere mehr nach Osten orientiert.</a:t>
            </a:r>
          </a:p>
          <a:p>
            <a:pPr eaLnBrk="1" hangingPunct="1"/>
            <a:r>
              <a:rPr lang="de-DE" sz="1200">
                <a:solidFill>
                  <a:schemeClr val="tx1"/>
                </a:solidFill>
              </a:rPr>
              <a:t>Die übereinandergestapelten "Einfamilienhäuser" zusammen mit den Gemeinschaftseinrichtungen umgeben von großen Grünflächen bilden die sogenannte „vertikale Gartenstadt</a:t>
            </a:r>
            <a:r>
              <a:rPr lang="ja-JP" altLang="de-DE" sz="1200">
                <a:solidFill>
                  <a:schemeClr val="tx1"/>
                </a:solidFill>
              </a:rPr>
              <a:t>“</a:t>
            </a:r>
            <a:r>
              <a:rPr lang="de-DE" altLang="ja-JP" sz="1200">
                <a:solidFill>
                  <a:schemeClr val="tx1"/>
                </a:solidFill>
              </a:rPr>
              <a:t>.</a:t>
            </a:r>
          </a:p>
          <a:p>
            <a:pPr eaLnBrk="1" hangingPunct="1">
              <a:spcBef>
                <a:spcPct val="50000"/>
              </a:spcBef>
            </a:pPr>
            <a:endParaRPr lang="de-DE" sz="1200"/>
          </a:p>
        </p:txBody>
      </p:sp>
      <p:sp>
        <p:nvSpPr>
          <p:cNvPr id="35842" name="Rectangle 6"/>
          <p:cNvSpPr>
            <a:spLocks noChangeArrowheads="1"/>
          </p:cNvSpPr>
          <p:nvPr/>
        </p:nvSpPr>
        <p:spPr bwMode="auto">
          <a:xfrm>
            <a:off x="342900" y="495300"/>
            <a:ext cx="456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sz="1200" b="1">
              <a:solidFill>
                <a:schemeClr val="tx1"/>
              </a:solidFill>
            </a:endParaRPr>
          </a:p>
          <a:p>
            <a:endParaRPr lang="de-DE" sz="1200" b="1">
              <a:solidFill>
                <a:schemeClr val="tx1"/>
              </a:solidFill>
            </a:endParaRPr>
          </a:p>
        </p:txBody>
      </p:sp>
      <p:sp>
        <p:nvSpPr>
          <p:cNvPr id="35843" name="Rectangle 8"/>
          <p:cNvSpPr>
            <a:spLocks noChangeArrowheads="1"/>
          </p:cNvSpPr>
          <p:nvPr/>
        </p:nvSpPr>
        <p:spPr bwMode="auto">
          <a:xfrm>
            <a:off x="0" y="210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5844" name="Object 7"/>
          <p:cNvGraphicFramePr>
            <a:graphicFrameLocks noChangeAspect="1"/>
          </p:cNvGraphicFramePr>
          <p:nvPr/>
        </p:nvGraphicFramePr>
        <p:xfrm>
          <a:off x="4237038" y="765175"/>
          <a:ext cx="4906962" cy="5545138"/>
        </p:xfrm>
        <a:graphic>
          <a:graphicData uri="http://schemas.openxmlformats.org/presentationml/2006/ole">
            <mc:AlternateContent xmlns:mc="http://schemas.openxmlformats.org/markup-compatibility/2006">
              <mc:Choice xmlns:v="urn:schemas-microsoft-com:vml" Requires="v">
                <p:oleObj spid="_x0000_s18434" name="PHOTO-PAINT" r:id="rId3" imgW="2014561" imgH="2282763" progId="CorelPHOTOPAINT.Image.13">
                  <p:embed/>
                </p:oleObj>
              </mc:Choice>
              <mc:Fallback>
                <p:oleObj name="PHOTO-PAINT" r:id="rId3" imgW="2014561" imgH="2282763"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038" y="765175"/>
                        <a:ext cx="4906962"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422115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p:cNvSpPr>
            <a:spLocks noChangeArrowheads="1"/>
          </p:cNvSpPr>
          <p:nvPr/>
        </p:nvSpPr>
        <p:spPr bwMode="auto">
          <a:xfrm>
            <a:off x="0" y="2419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6866" name="Object 4"/>
          <p:cNvGraphicFramePr>
            <a:graphicFrameLocks noChangeAspect="1"/>
          </p:cNvGraphicFramePr>
          <p:nvPr/>
        </p:nvGraphicFramePr>
        <p:xfrm>
          <a:off x="179388" y="620713"/>
          <a:ext cx="5400675" cy="5276850"/>
        </p:xfrm>
        <a:graphic>
          <a:graphicData uri="http://schemas.openxmlformats.org/presentationml/2006/ole">
            <mc:AlternateContent xmlns:mc="http://schemas.openxmlformats.org/markup-compatibility/2006">
              <mc:Choice xmlns:v="urn:schemas-microsoft-com:vml" Requires="v">
                <p:oleObj spid="_x0000_s19458" name="PHOTO-PAINT" r:id="rId3" imgW="3496063" imgH="3422911" progId="CorelPHOTOPAINT.Image.13">
                  <p:embed/>
                </p:oleObj>
              </mc:Choice>
              <mc:Fallback>
                <p:oleObj name="PHOTO-PAINT" r:id="rId3" imgW="3496063" imgH="3422911"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20713"/>
                        <a:ext cx="540067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67" name="Text Box 6"/>
          <p:cNvSpPr txBox="1">
            <a:spLocks noChangeArrowheads="1"/>
          </p:cNvSpPr>
          <p:nvPr/>
        </p:nvSpPr>
        <p:spPr bwMode="auto">
          <a:xfrm>
            <a:off x="323850" y="6092825"/>
            <a:ext cx="3671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DE" sz="1200" b="1"/>
              <a:t>Esslingen, Kornhalde 1967-70 Raichle, Götz</a:t>
            </a:r>
          </a:p>
        </p:txBody>
      </p:sp>
      <p:sp>
        <p:nvSpPr>
          <p:cNvPr id="36868" name="Text Box 6"/>
          <p:cNvSpPr txBox="1">
            <a:spLocks noChangeArrowheads="1"/>
          </p:cNvSpPr>
          <p:nvPr/>
        </p:nvSpPr>
        <p:spPr bwMode="auto">
          <a:xfrm>
            <a:off x="6084888" y="3860800"/>
            <a:ext cx="25923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DE" sz="1200"/>
              <a:t>Die Zusammenfassung von Bad, WC und Küchenzeile zu einem Installationsblock, der frei in einen Raum gestellt wird, und so rundherum unterschiedlich nutzbare Räume entstehen lässt: einen Erschließungsgang für die Schlafräume, und damit einen ungestörten Badzugang, einen Schrankraum und den Küchenbereich, stellt einen neuen Grundrisstypus dar </a:t>
            </a:r>
          </a:p>
        </p:txBody>
      </p:sp>
      <p:pic>
        <p:nvPicPr>
          <p:cNvPr id="3686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0"/>
            <a:ext cx="147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1944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30"/>
          <p:cNvSpPr txBox="1">
            <a:spLocks noChangeArrowheads="1"/>
          </p:cNvSpPr>
          <p:nvPr/>
        </p:nvSpPr>
        <p:spPr bwMode="auto">
          <a:xfrm>
            <a:off x="611188" y="188913"/>
            <a:ext cx="7775575"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t>Aufstellung einer Grundrisstypologie für die Geschosswohnung</a:t>
            </a:r>
          </a:p>
          <a:p>
            <a:pPr eaLnBrk="1" hangingPunct="1"/>
            <a:endParaRPr lang="de-DE" sz="1200" b="1"/>
          </a:p>
          <a:p>
            <a:pPr eaLnBrk="1" hangingPunct="1"/>
            <a:r>
              <a:rPr lang="de-DE" sz="1200" b="1"/>
              <a:t>Funktionaler Zusammenhang</a:t>
            </a:r>
          </a:p>
          <a:p>
            <a:pPr eaLnBrk="1" hangingPunct="1"/>
            <a:endParaRPr lang="de-DE" sz="1200" b="1"/>
          </a:p>
          <a:p>
            <a:pPr eaLnBrk="1" hangingPunct="1"/>
            <a:r>
              <a:rPr lang="de-DE" sz="1200" b="1"/>
              <a:t>A. Funktionale Durchmischung</a:t>
            </a:r>
            <a:endParaRPr lang="de-DE" sz="1200"/>
          </a:p>
          <a:p>
            <a:pPr eaLnBrk="1" hangingPunct="1"/>
            <a:r>
              <a:rPr lang="de-DE" sz="1200"/>
              <a:t>Überlagerung des kollektiven und des individuellen Wohnbereiches </a:t>
            </a:r>
            <a:endParaRPr lang="de-DE" sz="1200" b="1"/>
          </a:p>
          <a:p>
            <a:pPr eaLnBrk="1" hangingPunct="1"/>
            <a:r>
              <a:rPr lang="de-DE" sz="1200" b="1"/>
              <a:t>B. Funktionale Trennung</a:t>
            </a:r>
            <a:endParaRPr lang="de-DE" sz="1200"/>
          </a:p>
          <a:p>
            <a:pPr eaLnBrk="1" hangingPunct="1"/>
            <a:r>
              <a:rPr lang="de-DE" sz="1200"/>
              <a:t>Trennung von kollektivem und individuellem Wohnbereich</a:t>
            </a:r>
          </a:p>
          <a:p>
            <a:pPr eaLnBrk="1" hangingPunct="1"/>
            <a:endParaRPr lang="de-DE" sz="1200" b="1"/>
          </a:p>
          <a:p>
            <a:pPr eaLnBrk="1" hangingPunct="1"/>
            <a:r>
              <a:rPr lang="de-AT" sz="1200" b="1"/>
              <a:t>Erschließung innerhalb der Wohnung</a:t>
            </a:r>
            <a:endParaRPr lang="de-DE" sz="1200" b="1"/>
          </a:p>
          <a:p>
            <a:pPr eaLnBrk="1" hangingPunct="1"/>
            <a:endParaRPr lang="de-DE" sz="1200" b="1"/>
          </a:p>
          <a:p>
            <a:pPr eaLnBrk="1" hangingPunct="1"/>
            <a:r>
              <a:rPr lang="de-DE" sz="1200" b="1"/>
              <a:t>1. Lineare Erschließung: </a:t>
            </a:r>
            <a:endParaRPr lang="de-DE" sz="1200"/>
          </a:p>
          <a:p>
            <a:pPr eaLnBrk="1" hangingPunct="1"/>
            <a:r>
              <a:rPr lang="de-DE" sz="1200"/>
              <a:t>		</a:t>
            </a:r>
          </a:p>
          <a:p>
            <a:pPr eaLnBrk="1" hangingPunct="1"/>
            <a:r>
              <a:rPr lang="de-DE" sz="1200" b="1"/>
              <a:t>		 </a:t>
            </a:r>
            <a:r>
              <a:rPr lang="de-DE" sz="1200"/>
              <a:t>							</a:t>
            </a:r>
          </a:p>
          <a:p>
            <a:pPr eaLnBrk="1" hangingPunct="1"/>
            <a:endParaRPr lang="de-DE" sz="1200"/>
          </a:p>
          <a:p>
            <a:pPr eaLnBrk="1" hangingPunct="1"/>
            <a:r>
              <a:rPr lang="de-DE" sz="1200"/>
              <a:t> </a:t>
            </a:r>
          </a:p>
          <a:p>
            <a:pPr eaLnBrk="1" hangingPunct="1"/>
            <a:r>
              <a:rPr lang="de-DE" sz="1200"/>
              <a:t>Wohnraum als Erschließungszone     Gang als Erschließungselement</a:t>
            </a:r>
          </a:p>
          <a:p>
            <a:pPr eaLnBrk="1" hangingPunct="1"/>
            <a:endParaRPr lang="de-DE" sz="1200"/>
          </a:p>
          <a:p>
            <a:pPr eaLnBrk="1" hangingPunct="1"/>
            <a:endParaRPr lang="de-DE" sz="1200" b="1"/>
          </a:p>
          <a:p>
            <a:pPr eaLnBrk="1" hangingPunct="1"/>
            <a:r>
              <a:rPr lang="de-DE" sz="1200" b="1"/>
              <a:t>2. Zentrale Erschließung: </a:t>
            </a:r>
          </a:p>
          <a:p>
            <a:pPr eaLnBrk="1" hangingPunct="1"/>
            <a:endParaRPr lang="de-DE" sz="1200" b="1"/>
          </a:p>
          <a:p>
            <a:pPr eaLnBrk="1" hangingPunct="1"/>
            <a:r>
              <a:rPr lang="de-DE" sz="1200" b="1"/>
              <a:t>Erschließungszone als Kern			Zwei Erschließungskerne </a:t>
            </a:r>
          </a:p>
          <a:p>
            <a:pPr eaLnBrk="1" hangingPunct="1"/>
            <a:endParaRPr lang="de-DE" sz="1200" b="1"/>
          </a:p>
          <a:p>
            <a:pPr eaLnBrk="1" hangingPunct="1"/>
            <a:r>
              <a:rPr lang="de-DE" sz="1200" b="1"/>
              <a:t>	</a:t>
            </a:r>
            <a:endParaRPr lang="de-DE" sz="1200"/>
          </a:p>
          <a:p>
            <a:pPr eaLnBrk="1" hangingPunct="1"/>
            <a:r>
              <a:rPr lang="de-DE" sz="1200"/>
              <a:t>	</a:t>
            </a:r>
          </a:p>
          <a:p>
            <a:pPr eaLnBrk="1" hangingPunct="1"/>
            <a:r>
              <a:rPr lang="de-DE" sz="1200"/>
              <a:t/>
            </a:r>
            <a:br>
              <a:rPr lang="de-DE" sz="1200"/>
            </a:br>
            <a:r>
              <a:rPr lang="de-DE" sz="1200"/>
              <a:t> 				</a:t>
            </a:r>
          </a:p>
          <a:p>
            <a:pPr eaLnBrk="1" hangingPunct="1"/>
            <a:r>
              <a:rPr lang="de-DE" sz="1200"/>
              <a:t>				</a:t>
            </a:r>
            <a:r>
              <a:rPr lang="de-DE" sz="1200" b="1"/>
              <a:t>„</a:t>
            </a:r>
            <a:r>
              <a:rPr lang="de-DE" sz="1200"/>
              <a:t>Nachtjackenerschließung" Wohnzimmer durchgängig</a:t>
            </a:r>
          </a:p>
          <a:p>
            <a:pPr eaLnBrk="1" hangingPunct="1"/>
            <a:r>
              <a:rPr lang="de-DE" sz="1200" b="1"/>
              <a:t>3. Installationsräume als Kernzone</a:t>
            </a:r>
            <a:endParaRPr lang="de-DE" sz="1200"/>
          </a:p>
          <a:p>
            <a:pPr eaLnBrk="1" hangingPunct="1"/>
            <a:endParaRPr lang="de-DE" sz="1200" b="1"/>
          </a:p>
          <a:p>
            <a:pPr eaLnBrk="1" hangingPunct="1"/>
            <a:r>
              <a:rPr lang="de-DE" sz="1200"/>
              <a:t/>
            </a:r>
            <a:br>
              <a:rPr lang="de-DE" sz="1200"/>
            </a:br>
            <a:endParaRPr lang="de-DE" sz="1200"/>
          </a:p>
          <a:p>
            <a:pPr eaLnBrk="1" hangingPunct="1">
              <a:spcBef>
                <a:spcPct val="50000"/>
              </a:spcBef>
            </a:pPr>
            <a:endParaRPr lang="de-DE" sz="1200"/>
          </a:p>
        </p:txBody>
      </p:sp>
      <p:sp>
        <p:nvSpPr>
          <p:cNvPr id="37890" name="Text Box 31"/>
          <p:cNvSpPr txBox="1">
            <a:spLocks noChangeArrowheads="1"/>
          </p:cNvSpPr>
          <p:nvPr/>
        </p:nvSpPr>
        <p:spPr bwMode="auto">
          <a:xfrm>
            <a:off x="5795963" y="76517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endParaRPr lang="de-DE"/>
          </a:p>
        </p:txBody>
      </p:sp>
      <p:sp>
        <p:nvSpPr>
          <p:cNvPr id="37891"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7892" name="Object 32"/>
          <p:cNvGraphicFramePr>
            <a:graphicFrameLocks noChangeAspect="1"/>
          </p:cNvGraphicFramePr>
          <p:nvPr/>
        </p:nvGraphicFramePr>
        <p:xfrm>
          <a:off x="971550" y="2492375"/>
          <a:ext cx="923925" cy="752475"/>
        </p:xfrm>
        <a:graphic>
          <a:graphicData uri="http://schemas.openxmlformats.org/presentationml/2006/ole">
            <mc:AlternateContent xmlns:mc="http://schemas.openxmlformats.org/markup-compatibility/2006">
              <mc:Choice xmlns:v="urn:schemas-microsoft-com:vml" Requires="v">
                <p:oleObj spid="_x0000_s20487" name="Bitmap" r:id="rId3" imgW="961905" imgH="781159" progId="Paint.Picture">
                  <p:embed/>
                </p:oleObj>
              </mc:Choice>
              <mc:Fallback>
                <p:oleObj name="Bitmap" r:id="rId3" imgW="961905" imgH="78115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492375"/>
                        <a:ext cx="9239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Rectangle 35"/>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7894" name="Object 34"/>
          <p:cNvGraphicFramePr>
            <a:graphicFrameLocks noChangeAspect="1"/>
          </p:cNvGraphicFramePr>
          <p:nvPr/>
        </p:nvGraphicFramePr>
        <p:xfrm>
          <a:off x="3492500" y="2492375"/>
          <a:ext cx="790575" cy="714375"/>
        </p:xfrm>
        <a:graphic>
          <a:graphicData uri="http://schemas.openxmlformats.org/presentationml/2006/ole">
            <mc:AlternateContent xmlns:mc="http://schemas.openxmlformats.org/markup-compatibility/2006">
              <mc:Choice xmlns:v="urn:schemas-microsoft-com:vml" Requires="v">
                <p:oleObj spid="_x0000_s20488" name="Bitmap" r:id="rId5" imgW="771429" imgH="762106" progId="Paint.Picture">
                  <p:embed/>
                </p:oleObj>
              </mc:Choice>
              <mc:Fallback>
                <p:oleObj name="Bitmap" r:id="rId5" imgW="771429" imgH="76210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2492375"/>
                        <a:ext cx="790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95" name="Object 36"/>
          <p:cNvGraphicFramePr>
            <a:graphicFrameLocks noChangeAspect="1"/>
          </p:cNvGraphicFramePr>
          <p:nvPr/>
        </p:nvGraphicFramePr>
        <p:xfrm>
          <a:off x="1547813" y="4797425"/>
          <a:ext cx="514350" cy="581025"/>
        </p:xfrm>
        <a:graphic>
          <a:graphicData uri="http://schemas.openxmlformats.org/presentationml/2006/ole">
            <mc:AlternateContent xmlns:mc="http://schemas.openxmlformats.org/markup-compatibility/2006">
              <mc:Choice xmlns:v="urn:schemas-microsoft-com:vml" Requires="v">
                <p:oleObj spid="_x0000_s20489" name="Bitmap" r:id="rId7" imgW="523810" imgH="571731" progId="Paint.Picture">
                  <p:embed/>
                </p:oleObj>
              </mc:Choice>
              <mc:Fallback>
                <p:oleObj name="Bitmap" r:id="rId7" imgW="523810" imgH="571731"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813" y="4797425"/>
                        <a:ext cx="514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7897" name="Object 38"/>
          <p:cNvGraphicFramePr>
            <a:graphicFrameLocks noChangeAspect="1"/>
          </p:cNvGraphicFramePr>
          <p:nvPr/>
        </p:nvGraphicFramePr>
        <p:xfrm>
          <a:off x="5795963" y="4508500"/>
          <a:ext cx="942975" cy="885825"/>
        </p:xfrm>
        <a:graphic>
          <a:graphicData uri="http://schemas.openxmlformats.org/presentationml/2006/ole">
            <mc:AlternateContent xmlns:mc="http://schemas.openxmlformats.org/markup-compatibility/2006">
              <mc:Choice xmlns:v="urn:schemas-microsoft-com:vml" Requires="v">
                <p:oleObj spid="_x0000_s20490" name="Bitmap" r:id="rId9" imgW="1009791" imgH="952633" progId="Paint.Picture">
                  <p:embed/>
                </p:oleObj>
              </mc:Choice>
              <mc:Fallback>
                <p:oleObj name="Bitmap" r:id="rId9" imgW="1009791" imgH="952633"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963" y="4508500"/>
                        <a:ext cx="9429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8" name="Text Box 40"/>
          <p:cNvSpPr txBox="1">
            <a:spLocks noChangeArrowheads="1"/>
          </p:cNvSpPr>
          <p:nvPr/>
        </p:nvSpPr>
        <p:spPr bwMode="auto">
          <a:xfrm>
            <a:off x="6659563" y="3789363"/>
            <a:ext cx="433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endParaRPr lang="de-DE"/>
          </a:p>
        </p:txBody>
      </p:sp>
      <p:sp>
        <p:nvSpPr>
          <p:cNvPr id="37899" name="Rectangle 4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37900" name="Rectangle 4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37901" name="Text Box 45"/>
          <p:cNvSpPr txBox="1">
            <a:spLocks noChangeArrowheads="1"/>
          </p:cNvSpPr>
          <p:nvPr/>
        </p:nvSpPr>
        <p:spPr bwMode="auto">
          <a:xfrm>
            <a:off x="6227763" y="2997200"/>
            <a:ext cx="1223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endParaRPr lang="de-DE"/>
          </a:p>
        </p:txBody>
      </p:sp>
      <p:sp>
        <p:nvSpPr>
          <p:cNvPr id="37902" name="Rectangle 4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37903" name="Rectangle 49"/>
          <p:cNvSpPr>
            <a:spLocks noChangeArrowheads="1"/>
          </p:cNvSpPr>
          <p:nvPr/>
        </p:nvSpPr>
        <p:spPr bwMode="auto">
          <a:xfrm>
            <a:off x="-323850" y="27987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37904" name="Rectangle 51"/>
          <p:cNvSpPr>
            <a:spLocks noChangeArrowheads="1"/>
          </p:cNvSpPr>
          <p:nvPr/>
        </p:nvSpPr>
        <p:spPr bwMode="auto">
          <a:xfrm>
            <a:off x="-541338" y="28702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7905" name="Object 50"/>
          <p:cNvGraphicFramePr>
            <a:graphicFrameLocks noChangeAspect="1"/>
          </p:cNvGraphicFramePr>
          <p:nvPr/>
        </p:nvGraphicFramePr>
        <p:xfrm>
          <a:off x="1476375" y="5876925"/>
          <a:ext cx="819150" cy="666750"/>
        </p:xfrm>
        <a:graphic>
          <a:graphicData uri="http://schemas.openxmlformats.org/presentationml/2006/ole">
            <mc:AlternateContent xmlns:mc="http://schemas.openxmlformats.org/markup-compatibility/2006">
              <mc:Choice xmlns:v="urn:schemas-microsoft-com:vml" Requires="v">
                <p:oleObj spid="_x0000_s20491" name="Bitmap" r:id="rId11" imgW="905001" imgH="743054" progId="Paint.Picture">
                  <p:embed/>
                </p:oleObj>
              </mc:Choice>
              <mc:Fallback>
                <p:oleObj name="Bitmap" r:id="rId11" imgW="905001" imgH="743054"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6375" y="5876925"/>
                        <a:ext cx="8191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6" name="Rectangle 5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37907" name="Rectangle 5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37908" name="Object 55"/>
          <p:cNvGraphicFramePr>
            <a:graphicFrameLocks noChangeAspect="1"/>
          </p:cNvGraphicFramePr>
          <p:nvPr/>
        </p:nvGraphicFramePr>
        <p:xfrm>
          <a:off x="5867400" y="2636838"/>
          <a:ext cx="342900" cy="666750"/>
        </p:xfrm>
        <a:graphic>
          <a:graphicData uri="http://schemas.openxmlformats.org/presentationml/2006/ole">
            <mc:AlternateContent xmlns:mc="http://schemas.openxmlformats.org/markup-compatibility/2006">
              <mc:Choice xmlns:v="urn:schemas-microsoft-com:vml" Requires="v">
                <p:oleObj spid="_x0000_s20492" name="Bitmap" r:id="rId13" imgW="343039" imgH="666667" progId="Paint.Picture">
                  <p:embed/>
                </p:oleObj>
              </mc:Choice>
              <mc:Fallback>
                <p:oleObj name="Bitmap" r:id="rId13" imgW="343039" imgH="666667"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7400" y="2636838"/>
                        <a:ext cx="342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9" name="Text Box 25"/>
          <p:cNvSpPr txBox="1">
            <a:spLocks noChangeArrowheads="1"/>
          </p:cNvSpPr>
          <p:nvPr/>
        </p:nvSpPr>
        <p:spPr bwMode="auto">
          <a:xfrm>
            <a:off x="6300788" y="2636838"/>
            <a:ext cx="1871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AT" sz="1000" b="1"/>
              <a:t>Erschließung</a:t>
            </a:r>
          </a:p>
          <a:p>
            <a:pPr eaLnBrk="1" hangingPunct="1">
              <a:spcBef>
                <a:spcPct val="50000"/>
              </a:spcBef>
            </a:pPr>
            <a:r>
              <a:rPr lang="de-AT" sz="1000" b="1"/>
              <a:t>Installationsräumeräume</a:t>
            </a:r>
          </a:p>
          <a:p>
            <a:pPr eaLnBrk="1" hangingPunct="1">
              <a:spcBef>
                <a:spcPct val="50000"/>
              </a:spcBef>
            </a:pPr>
            <a:r>
              <a:rPr lang="de-AT" sz="1000" b="1"/>
              <a:t>Aufenthaltsräume</a:t>
            </a:r>
            <a:endParaRPr lang="de-DE" sz="1000" b="1"/>
          </a:p>
        </p:txBody>
      </p:sp>
      <p:sp>
        <p:nvSpPr>
          <p:cNvPr id="37910" name="Text Box 26"/>
          <p:cNvSpPr txBox="1">
            <a:spLocks noChangeArrowheads="1"/>
          </p:cNvSpPr>
          <p:nvPr/>
        </p:nvSpPr>
        <p:spPr bwMode="auto">
          <a:xfrm>
            <a:off x="5867400" y="2205038"/>
            <a:ext cx="1441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AT" sz="1200" b="1"/>
              <a:t>Legende</a:t>
            </a:r>
            <a:endParaRPr lang="de-DE" sz="1200" b="1"/>
          </a:p>
        </p:txBody>
      </p:sp>
    </p:spTree>
    <p:extLst>
      <p:ext uri="{BB962C8B-B14F-4D97-AF65-F5344CB8AC3E}">
        <p14:creationId xmlns:p14="http://schemas.microsoft.com/office/powerpoint/2010/main" val="10434795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grundr1zies"/>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3244850" cy="3600450"/>
          </a:xfrm>
          <a:noFill/>
        </p:spPr>
      </p:pic>
      <p:pic>
        <p:nvPicPr>
          <p:cNvPr id="38914" name="Picture 10" descr="grundr2zies"/>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0"/>
            <a:ext cx="3600450" cy="3397250"/>
          </a:xfrm>
          <a:noFill/>
        </p:spPr>
      </p:pic>
      <p:pic>
        <p:nvPicPr>
          <p:cNvPr id="38915" name="Picture 11" descr="grundr3zie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429000"/>
            <a:ext cx="4211638" cy="3448050"/>
          </a:xfrm>
          <a:noFill/>
        </p:spPr>
      </p:pic>
      <p:pic>
        <p:nvPicPr>
          <p:cNvPr id="38916" name="Picture 12" descr="grundr4zies"/>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500563" y="3330575"/>
            <a:ext cx="4427537" cy="3527425"/>
          </a:xfrm>
          <a:noFill/>
        </p:spPr>
      </p:pic>
      <p:sp>
        <p:nvSpPr>
          <p:cNvPr id="38917" name="Text Box 7"/>
          <p:cNvSpPr txBox="1">
            <a:spLocks noChangeArrowheads="1"/>
          </p:cNvSpPr>
          <p:nvPr/>
        </p:nvSpPr>
        <p:spPr bwMode="auto">
          <a:xfrm>
            <a:off x="900113" y="3357563"/>
            <a:ext cx="424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AT" sz="1200" b="1"/>
              <a:t>Solo Ost Deutschlandsberg, Helmut Zieseritsch 1997</a:t>
            </a:r>
            <a:endParaRPr lang="de-DE" sz="1200" b="1"/>
          </a:p>
        </p:txBody>
      </p:sp>
    </p:spTree>
    <p:extLst>
      <p:ext uri="{BB962C8B-B14F-4D97-AF65-F5344CB8AC3E}">
        <p14:creationId xmlns:p14="http://schemas.microsoft.com/office/powerpoint/2010/main" val="29318200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0" y="2824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19458" name="Object 3"/>
          <p:cNvGraphicFramePr>
            <a:graphicFrameLocks noChangeAspect="1"/>
          </p:cNvGraphicFramePr>
          <p:nvPr/>
        </p:nvGraphicFramePr>
        <p:xfrm>
          <a:off x="288925" y="333375"/>
          <a:ext cx="8604250" cy="5254625"/>
        </p:xfrm>
        <a:graphic>
          <a:graphicData uri="http://schemas.openxmlformats.org/presentationml/2006/ole">
            <mc:AlternateContent xmlns:mc="http://schemas.openxmlformats.org/markup-compatibility/2006">
              <mc:Choice xmlns:v="urn:schemas-microsoft-com:vml" Requires="v">
                <p:oleObj spid="_x0000_s2050" name="PHOTO-PAINT" r:id="rId3" imgW="2447342" imgH="1502667" progId="CorelPHOTOPAINT.Image.13">
                  <p:embed/>
                </p:oleObj>
              </mc:Choice>
              <mc:Fallback>
                <p:oleObj name="PHOTO-PAINT" r:id="rId3" imgW="2447342" imgH="1502667"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333375"/>
                        <a:ext cx="860425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Text Box 4"/>
          <p:cNvSpPr txBox="1">
            <a:spLocks noChangeArrowheads="1"/>
          </p:cNvSpPr>
          <p:nvPr/>
        </p:nvSpPr>
        <p:spPr bwMode="auto">
          <a:xfrm>
            <a:off x="611188" y="515778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AT" sz="1400" b="1">
                <a:solidFill>
                  <a:schemeClr val="tx1"/>
                </a:solidFill>
              </a:rPr>
              <a:t>1924</a:t>
            </a:r>
            <a:endParaRPr lang="de-DE" sz="1400" b="1">
              <a:solidFill>
                <a:schemeClr val="tx1"/>
              </a:solidFill>
            </a:endParaRPr>
          </a:p>
        </p:txBody>
      </p:sp>
      <p:sp>
        <p:nvSpPr>
          <p:cNvPr id="19460" name="Rectangle 5"/>
          <p:cNvSpPr>
            <a:spLocks noChangeArrowheads="1"/>
          </p:cNvSpPr>
          <p:nvPr/>
        </p:nvSpPr>
        <p:spPr bwMode="auto">
          <a:xfrm>
            <a:off x="323850" y="5657850"/>
            <a:ext cx="8472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de-DE" sz="1200">
                <a:solidFill>
                  <a:schemeClr val="tx1"/>
                </a:solidFill>
              </a:rPr>
              <a:t>Aneinanderreihung von Zimmern ohne Rücksicht auf die funktionalen Zusammenhänge innerhalb der Wohnung und ohne </a:t>
            </a:r>
          </a:p>
          <a:p>
            <a:r>
              <a:rPr lang="de-DE" sz="1200">
                <a:solidFill>
                  <a:schemeClr val="tx1"/>
                </a:solidFill>
              </a:rPr>
              <a:t>Rücksicht auf die Orientierung. </a:t>
            </a:r>
            <a:r>
              <a:rPr lang="ja-JP" altLang="de-DE" sz="1200">
                <a:solidFill>
                  <a:schemeClr val="tx1"/>
                </a:solidFill>
              </a:rPr>
              <a:t>“</a:t>
            </a:r>
            <a:r>
              <a:rPr lang="de-DE" altLang="ja-JP" sz="1200">
                <a:solidFill>
                  <a:schemeClr val="tx1"/>
                </a:solidFill>
              </a:rPr>
              <a:t>Lediglich die Nähe der Küche oder Wohnküche zum Wohnungseingang hat eine gewisse</a:t>
            </a:r>
          </a:p>
          <a:p>
            <a:r>
              <a:rPr lang="de-DE" sz="1200">
                <a:solidFill>
                  <a:schemeClr val="tx1"/>
                </a:solidFill>
              </a:rPr>
              <a:t>funktionale Bedeutung.</a:t>
            </a:r>
            <a:r>
              <a:rPr lang="ja-JP" altLang="de-DE" sz="1200">
                <a:solidFill>
                  <a:schemeClr val="tx1"/>
                </a:solidFill>
              </a:rPr>
              <a:t>“</a:t>
            </a:r>
            <a:r>
              <a:rPr lang="de-DE" altLang="ja-JP" sz="1200">
                <a:solidFill>
                  <a:schemeClr val="tx1"/>
                </a:solidFill>
              </a:rPr>
              <a:t> Bad-Küche nebeneinander</a:t>
            </a:r>
            <a:endParaRPr lang="de-DE" sz="1200">
              <a:solidFill>
                <a:schemeClr val="tx1"/>
              </a:solidFill>
            </a:endParaRPr>
          </a:p>
        </p:txBody>
      </p:sp>
    </p:spTree>
    <p:extLst>
      <p:ext uri="{BB962C8B-B14F-4D97-AF65-F5344CB8AC3E}">
        <p14:creationId xmlns:p14="http://schemas.microsoft.com/office/powerpoint/2010/main" val="39271389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herzog de m klein"/>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15888"/>
            <a:ext cx="2852737" cy="4238625"/>
          </a:xfrm>
          <a:noFill/>
        </p:spPr>
      </p:pic>
      <p:pic>
        <p:nvPicPr>
          <p:cNvPr id="39938" name="Picture 3" descr="herzog de meuro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188913"/>
            <a:ext cx="3014662" cy="6524625"/>
          </a:xfrm>
          <a:noFill/>
        </p:spPr>
      </p:pic>
      <p:sp>
        <p:nvSpPr>
          <p:cNvPr id="39939" name="Text Box 4"/>
          <p:cNvSpPr txBox="1">
            <a:spLocks noChangeArrowheads="1"/>
          </p:cNvSpPr>
          <p:nvPr/>
        </p:nvSpPr>
        <p:spPr bwMode="auto">
          <a:xfrm>
            <a:off x="827088" y="5300663"/>
            <a:ext cx="3097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AT" sz="1800">
                <a:solidFill>
                  <a:schemeClr val="tx1"/>
                </a:solidFill>
              </a:rPr>
              <a:t>Herzog &amp; de Meuron 2000 Basel</a:t>
            </a:r>
            <a:endParaRPr lang="de-DE" sz="1800">
              <a:solidFill>
                <a:schemeClr val="tx1"/>
              </a:solidFill>
            </a:endParaRPr>
          </a:p>
        </p:txBody>
      </p:sp>
    </p:spTree>
    <p:extLst>
      <p:ext uri="{BB962C8B-B14F-4D97-AF65-F5344CB8AC3E}">
        <p14:creationId xmlns:p14="http://schemas.microsoft.com/office/powerpoint/2010/main" val="36008926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468313" y="5157788"/>
            <a:ext cx="8424862" cy="1079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endParaRPr lang="de-DE" sz="800">
              <a:solidFill>
                <a:schemeClr val="tx1"/>
              </a:solidFill>
            </a:endParaRPr>
          </a:p>
          <a:p>
            <a:pPr eaLnBrk="1" hangingPunct="1"/>
            <a:endParaRPr lang="de-DE" sz="800">
              <a:solidFill>
                <a:schemeClr val="tx1"/>
              </a:solidFill>
            </a:endParaRPr>
          </a:p>
          <a:p>
            <a:pPr eaLnBrk="1" hangingPunct="1">
              <a:buFontTx/>
              <a:buAutoNum type="arabicPlain" startAt="1924"/>
            </a:pPr>
            <a:r>
              <a:rPr lang="de-DE" sz="1400" b="1">
                <a:solidFill>
                  <a:schemeClr val="tx1"/>
                </a:solidFill>
              </a:rPr>
              <a:t> Bruno Taut: </a:t>
            </a:r>
            <a:r>
              <a:rPr lang="de-DE" sz="1200">
                <a:solidFill>
                  <a:schemeClr val="tx1"/>
                </a:solidFill>
              </a:rPr>
              <a:t>alle Schlafräume nach Osten, sowie alle Aufenthaltsräume nach Westen  orientiert.</a:t>
            </a:r>
            <a:r>
              <a:rPr lang="de-DE" sz="1000">
                <a:solidFill>
                  <a:schemeClr val="tx1"/>
                </a:solidFill>
              </a:rPr>
              <a:t> 	                  	                </a:t>
            </a:r>
            <a:r>
              <a:rPr lang="de-DE" sz="1200">
                <a:solidFill>
                  <a:schemeClr val="tx1"/>
                </a:solidFill>
              </a:rPr>
              <a:t>kurze Wege, aber Konflikt zwischen funktionalen und technisch-ökonomischen Belangen</a:t>
            </a:r>
          </a:p>
          <a:p>
            <a:pPr eaLnBrk="1" hangingPunct="1"/>
            <a:endParaRPr lang="de-DE" sz="1200">
              <a:solidFill>
                <a:schemeClr val="tx1"/>
              </a:solidFill>
            </a:endParaRPr>
          </a:p>
        </p:txBody>
      </p:sp>
      <p:sp>
        <p:nvSpPr>
          <p:cNvPr id="2048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0483" name="Object 4"/>
          <p:cNvGraphicFramePr>
            <a:graphicFrameLocks noChangeAspect="1"/>
          </p:cNvGraphicFramePr>
          <p:nvPr/>
        </p:nvGraphicFramePr>
        <p:xfrm>
          <a:off x="900113" y="260350"/>
          <a:ext cx="6985000" cy="4972050"/>
        </p:xfrm>
        <a:graphic>
          <a:graphicData uri="http://schemas.openxmlformats.org/presentationml/2006/ole">
            <mc:AlternateContent xmlns:mc="http://schemas.openxmlformats.org/markup-compatibility/2006">
              <mc:Choice xmlns:v="urn:schemas-microsoft-com:vml" Requires="v">
                <p:oleObj spid="_x0000_s3074" name="PHOTO-PAINT" r:id="rId3" imgW="2523535" imgH="1798171" progId="CorelPHOTOPAINT.Image.13">
                  <p:embed/>
                </p:oleObj>
              </mc:Choice>
              <mc:Fallback>
                <p:oleObj name="PHOTO-PAINT" r:id="rId3" imgW="2523535" imgH="1798171"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60350"/>
                        <a:ext cx="6985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4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188913"/>
            <a:ext cx="9318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5800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0" y="2809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1506" name="Object 3"/>
          <p:cNvGraphicFramePr>
            <a:graphicFrameLocks noChangeAspect="1"/>
          </p:cNvGraphicFramePr>
          <p:nvPr/>
        </p:nvGraphicFramePr>
        <p:xfrm>
          <a:off x="4427538" y="692150"/>
          <a:ext cx="4535487" cy="3189288"/>
        </p:xfrm>
        <a:graphic>
          <a:graphicData uri="http://schemas.openxmlformats.org/presentationml/2006/ole">
            <mc:AlternateContent xmlns:mc="http://schemas.openxmlformats.org/markup-compatibility/2006">
              <mc:Choice xmlns:v="urn:schemas-microsoft-com:vml" Requires="v">
                <p:oleObj spid="_x0000_s4099" name="PHOTO-PAINT" r:id="rId3" imgW="1474860" imgH="1039282" progId="CorelPHOTOPAINT.Image.13">
                  <p:embed/>
                </p:oleObj>
              </mc:Choice>
              <mc:Fallback>
                <p:oleObj name="PHOTO-PAINT" r:id="rId3" imgW="1474860" imgH="1039282"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692150"/>
                        <a:ext cx="4535487"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Rectangle 4"/>
          <p:cNvSpPr>
            <a:spLocks noChangeArrowheads="1"/>
          </p:cNvSpPr>
          <p:nvPr/>
        </p:nvSpPr>
        <p:spPr bwMode="auto">
          <a:xfrm>
            <a:off x="4284663" y="4149725"/>
            <a:ext cx="4464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de-DE" sz="1200" b="1">
                <a:solidFill>
                  <a:schemeClr val="tx1"/>
                </a:solidFill>
              </a:rPr>
              <a:t>Otto Haesler</a:t>
            </a:r>
            <a:r>
              <a:rPr lang="de-DE" sz="1200">
                <a:solidFill>
                  <a:schemeClr val="tx1"/>
                </a:solidFill>
              </a:rPr>
              <a:t> </a:t>
            </a:r>
          </a:p>
          <a:p>
            <a:pPr algn="just"/>
            <a:r>
              <a:rPr lang="de-DE" sz="1200">
                <a:solidFill>
                  <a:schemeClr val="tx1"/>
                </a:solidFill>
              </a:rPr>
              <a:t>Kabinengrundriss 6-Bettentyp, Wohnfläche 48,9m2</a:t>
            </a:r>
            <a:r>
              <a:rPr lang="de-DE" sz="1800">
                <a:solidFill>
                  <a:schemeClr val="tx1"/>
                </a:solidFill>
              </a:rPr>
              <a:t> </a:t>
            </a:r>
          </a:p>
        </p:txBody>
      </p:sp>
      <p:sp>
        <p:nvSpPr>
          <p:cNvPr id="21508" name="Rectangle 5"/>
          <p:cNvSpPr>
            <a:spLocks noChangeArrowheads="1"/>
          </p:cNvSpPr>
          <p:nvPr/>
        </p:nvSpPr>
        <p:spPr bwMode="auto">
          <a:xfrm>
            <a:off x="0" y="2862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1509" name="Object 6"/>
          <p:cNvGraphicFramePr>
            <a:graphicFrameLocks noChangeAspect="1"/>
          </p:cNvGraphicFramePr>
          <p:nvPr/>
        </p:nvGraphicFramePr>
        <p:xfrm>
          <a:off x="107950" y="1052513"/>
          <a:ext cx="4176713" cy="2687637"/>
        </p:xfrm>
        <a:graphic>
          <a:graphicData uri="http://schemas.openxmlformats.org/presentationml/2006/ole">
            <mc:AlternateContent xmlns:mc="http://schemas.openxmlformats.org/markup-compatibility/2006">
              <mc:Choice xmlns:v="urn:schemas-microsoft-com:vml" Requires="v">
                <p:oleObj spid="_x0000_s4100" name="PHOTO-PAINT" r:id="rId5" imgW="1511683" imgH="975279" progId="CorelPHOTOPAINT.Image.13">
                  <p:embed/>
                </p:oleObj>
              </mc:Choice>
              <mc:Fallback>
                <p:oleObj name="PHOTO-PAINT" r:id="rId5" imgW="1511683" imgH="975279" progId="CorelPHOTOPAINT.Image.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052513"/>
                        <a:ext cx="4176713"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0" name="Rectangle 7"/>
          <p:cNvSpPr>
            <a:spLocks noChangeArrowheads="1"/>
          </p:cNvSpPr>
          <p:nvPr/>
        </p:nvSpPr>
        <p:spPr bwMode="auto">
          <a:xfrm>
            <a:off x="179388" y="3716338"/>
            <a:ext cx="35290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de-DE" sz="1200" b="1">
                <a:solidFill>
                  <a:schemeClr val="tx1"/>
                </a:solidFill>
              </a:rPr>
              <a:t>1923 -1926 </a:t>
            </a:r>
          </a:p>
          <a:p>
            <a:pPr algn="just"/>
            <a:endParaRPr lang="de-DE" sz="1200" b="1">
              <a:solidFill>
                <a:schemeClr val="tx1"/>
              </a:solidFill>
            </a:endParaRPr>
          </a:p>
          <a:p>
            <a:pPr algn="just">
              <a:lnSpc>
                <a:spcPct val="150000"/>
              </a:lnSpc>
            </a:pPr>
            <a:r>
              <a:rPr lang="de-DE" sz="1200" b="1">
                <a:solidFill>
                  <a:schemeClr val="tx1"/>
                </a:solidFill>
              </a:rPr>
              <a:t>Ludwig Hilberseimer</a:t>
            </a:r>
            <a:r>
              <a:rPr lang="de-DE" sz="1200">
                <a:solidFill>
                  <a:schemeClr val="tx1"/>
                </a:solidFill>
              </a:rPr>
              <a:t> </a:t>
            </a:r>
          </a:p>
          <a:p>
            <a:pPr algn="just">
              <a:lnSpc>
                <a:spcPct val="150000"/>
              </a:lnSpc>
            </a:pPr>
            <a:r>
              <a:rPr lang="de-DE" sz="1200">
                <a:solidFill>
                  <a:schemeClr val="tx1"/>
                </a:solidFill>
              </a:rPr>
              <a:t>Kabinensystem, Wohnung von 4 Betten</a:t>
            </a:r>
          </a:p>
        </p:txBody>
      </p:sp>
      <p:sp>
        <p:nvSpPr>
          <p:cNvPr id="21511" name="Rectangle 8"/>
          <p:cNvSpPr>
            <a:spLocks noChangeArrowheads="1"/>
          </p:cNvSpPr>
          <p:nvPr/>
        </p:nvSpPr>
        <p:spPr bwMode="auto">
          <a:xfrm>
            <a:off x="-4657725" y="1381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21512" name="Rectangle 9"/>
          <p:cNvSpPr>
            <a:spLocks noChangeArrowheads="1"/>
          </p:cNvSpPr>
          <p:nvPr/>
        </p:nvSpPr>
        <p:spPr bwMode="auto">
          <a:xfrm>
            <a:off x="179388" y="5157788"/>
            <a:ext cx="85979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sz="900">
              <a:solidFill>
                <a:schemeClr val="tx1"/>
              </a:solidFill>
            </a:endParaRPr>
          </a:p>
          <a:p>
            <a:pPr eaLnBrk="0" hangingPunct="0"/>
            <a:r>
              <a:rPr lang="de-DE" sz="900">
                <a:solidFill>
                  <a:schemeClr val="tx1"/>
                </a:solidFill>
              </a:rPr>
              <a:t>Der Baseler Hans Schmidt, Anhänger des flurlosen Grundrisses, schreibt in einem Kommentar zum Ausbau des Mietshausblocks auf dem Stuttgarter Weißenhof: </a:t>
            </a:r>
          </a:p>
          <a:p>
            <a:pPr eaLnBrk="0" hangingPunct="0"/>
            <a:r>
              <a:rPr lang="ja-JP" altLang="de-DE" sz="900">
                <a:solidFill>
                  <a:schemeClr val="tx1"/>
                </a:solidFill>
              </a:rPr>
              <a:t>“</a:t>
            </a:r>
            <a:r>
              <a:rPr lang="de-DE" altLang="ja-JP" sz="900">
                <a:solidFill>
                  <a:schemeClr val="tx1"/>
                </a:solidFill>
              </a:rPr>
              <a:t>Die Wohnung soll vor allem einen großen gemeinsamen Wohnraum (chambre commune) erhalten, der möglichste Bewegungsfreiheit erlaubt und in allen Fällen zwei </a:t>
            </a:r>
          </a:p>
          <a:p>
            <a:pPr eaLnBrk="0" hangingPunct="0"/>
            <a:r>
              <a:rPr lang="de-DE" sz="900">
                <a:solidFill>
                  <a:schemeClr val="tx1"/>
                </a:solidFill>
              </a:rPr>
              <a:t>verschiedenartige Möbelgruppen aufnehmen kann und so die ermüdende Eindeutigkeit des üblichen Esszimmers und Salons zugunsten einer zwangloseren Form </a:t>
            </a:r>
          </a:p>
          <a:p>
            <a:pPr eaLnBrk="0" hangingPunct="0"/>
            <a:r>
              <a:rPr lang="de-DE" sz="900">
                <a:solidFill>
                  <a:schemeClr val="tx1"/>
                </a:solidFill>
              </a:rPr>
              <a:t>überwindet. Dieser Wohnraum könnte auch den unbeleuchteten Mittelgang in sich aufnehmen, also überflüssig machen, sobald man sich mit der für geschlossene </a:t>
            </a:r>
          </a:p>
          <a:p>
            <a:pPr eaLnBrk="0" hangingPunct="0"/>
            <a:r>
              <a:rPr lang="de-DE" sz="900">
                <a:solidFill>
                  <a:schemeClr val="tx1"/>
                </a:solidFill>
              </a:rPr>
              <a:t>Haushaltung durchaus annehmbaren Vereinfachung vertraut gemacht hatte, die weniger benutzten Schlafräume direkt vom Wohnraum aus zu betreten...</a:t>
            </a:r>
            <a:r>
              <a:rPr lang="ja-JP" altLang="de-DE" sz="900">
                <a:solidFill>
                  <a:schemeClr val="tx1"/>
                </a:solidFill>
              </a:rPr>
              <a:t>“</a:t>
            </a:r>
            <a:r>
              <a:rPr lang="de-DE" altLang="ja-JP" sz="900" baseline="30000">
                <a:solidFill>
                  <a:schemeClr val="tx1"/>
                </a:solidFill>
                <a:cs typeface="Times New Roman" charset="0"/>
                <a:hlinkClick r:id="" action="ppaction://noaction"/>
              </a:rPr>
              <a:t>[1]</a:t>
            </a:r>
            <a:r>
              <a:rPr lang="de-DE" altLang="ja-JP" sz="900">
                <a:solidFill>
                  <a:schemeClr val="tx1"/>
                </a:solidFill>
              </a:rPr>
              <a:t> </a:t>
            </a:r>
          </a:p>
          <a:p>
            <a:pPr eaLnBrk="0" hangingPunct="0"/>
            <a:endParaRPr lang="de-DE" sz="1800">
              <a:solidFill>
                <a:schemeClr val="tx1"/>
              </a:solidFill>
            </a:endParaRPr>
          </a:p>
        </p:txBody>
      </p:sp>
      <p:sp>
        <p:nvSpPr>
          <p:cNvPr id="21513" name="Rectangle 10"/>
          <p:cNvSpPr>
            <a:spLocks noChangeArrowheads="1"/>
          </p:cNvSpPr>
          <p:nvPr/>
        </p:nvSpPr>
        <p:spPr bwMode="auto">
          <a:xfrm>
            <a:off x="-4657725" y="4584700"/>
            <a:ext cx="3017837" cy="6350"/>
          </a:xfrm>
          <a:prstGeom prst="rect">
            <a:avLst/>
          </a:prstGeom>
          <a:solidFill>
            <a:srgbClr val="000000"/>
          </a:solidFill>
          <a:ln w="9525">
            <a:solidFill>
              <a:schemeClr val="tx1"/>
            </a:solidFill>
            <a:miter lim="800000"/>
            <a:headEnd/>
            <a:tailEnd/>
          </a:ln>
        </p:spPr>
        <p:txBody>
          <a:bodyPr wrap="none" anchor="ctr">
            <a:spAutoFit/>
          </a:bodyPr>
          <a:lstStyle/>
          <a:p>
            <a:endParaRPr lang="de-AT"/>
          </a:p>
        </p:txBody>
      </p:sp>
      <p:sp>
        <p:nvSpPr>
          <p:cNvPr id="21514" name="Rectangle 11"/>
          <p:cNvSpPr>
            <a:spLocks noChangeArrowheads="1"/>
          </p:cNvSpPr>
          <p:nvPr/>
        </p:nvSpPr>
        <p:spPr bwMode="auto">
          <a:xfrm>
            <a:off x="179388" y="6237288"/>
            <a:ext cx="7594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de-DE" sz="800" baseline="30000">
                <a:solidFill>
                  <a:schemeClr val="tx1"/>
                </a:solidFill>
                <a:cs typeface="Times New Roman" charset="0"/>
                <a:hlinkClick r:id="" action="ppaction://noaction"/>
              </a:rPr>
              <a:t>[1]</a:t>
            </a:r>
            <a:r>
              <a:rPr lang="de-DE" sz="800">
                <a:solidFill>
                  <a:schemeClr val="tx1"/>
                </a:solidFill>
                <a:cs typeface="Times New Roman" charset="0"/>
              </a:rPr>
              <a:t> Schmidt, Hans, Das Werk 9/27, S.273 übern. aus Faller, Peter, Der Wohnungsgrundriss, Entwicklungslinien 1920-1990, Schlüsselprojekte, Funktionsstudien S.18</a:t>
            </a:r>
            <a:endParaRPr lang="de-DE" sz="1800">
              <a:solidFill>
                <a:schemeClr val="tx1"/>
              </a:solidFill>
            </a:endParaRPr>
          </a:p>
        </p:txBody>
      </p:sp>
      <p:pic>
        <p:nvPicPr>
          <p:cNvPr id="2151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0075" y="0"/>
            <a:ext cx="9239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feld 14"/>
          <p:cNvSpPr txBox="1">
            <a:spLocks noChangeArrowheads="1"/>
          </p:cNvSpPr>
          <p:nvPr/>
        </p:nvSpPr>
        <p:spPr bwMode="auto">
          <a:xfrm>
            <a:off x="179388" y="4797425"/>
            <a:ext cx="6337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AT" sz="1200" b="1"/>
              <a:t>Funktionale Einheit von Wohn-und Schlafbereich</a:t>
            </a:r>
          </a:p>
        </p:txBody>
      </p:sp>
    </p:spTree>
    <p:extLst>
      <p:ext uri="{BB962C8B-B14F-4D97-AF65-F5344CB8AC3E}">
        <p14:creationId xmlns:p14="http://schemas.microsoft.com/office/powerpoint/2010/main" val="42885945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0" y="2543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2530" name="Object 3"/>
          <p:cNvGraphicFramePr>
            <a:graphicFrameLocks noChangeAspect="1"/>
          </p:cNvGraphicFramePr>
          <p:nvPr/>
        </p:nvGraphicFramePr>
        <p:xfrm>
          <a:off x="1619250" y="260350"/>
          <a:ext cx="4630738" cy="4679950"/>
        </p:xfrm>
        <a:graphic>
          <a:graphicData uri="http://schemas.openxmlformats.org/presentationml/2006/ole">
            <mc:AlternateContent xmlns:mc="http://schemas.openxmlformats.org/markup-compatibility/2006">
              <mc:Choice xmlns:v="urn:schemas-microsoft-com:vml" Requires="v">
                <p:oleObj spid="_x0000_s5122" name="PHOTO-PAINT" r:id="rId3" imgW="1804267" imgH="1825601" progId="CorelPHOTOPAINT.Image.13">
                  <p:embed/>
                </p:oleObj>
              </mc:Choice>
              <mc:Fallback>
                <p:oleObj name="PHOTO-PAINT" r:id="rId3" imgW="1804267" imgH="1825601"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60350"/>
                        <a:ext cx="46307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4"/>
          <p:cNvSpPr>
            <a:spLocks noChangeArrowheads="1"/>
          </p:cNvSpPr>
          <p:nvPr/>
        </p:nvSpPr>
        <p:spPr bwMode="auto">
          <a:xfrm>
            <a:off x="755650" y="5084763"/>
            <a:ext cx="7210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de-DE" sz="1200" b="1">
                <a:solidFill>
                  <a:schemeClr val="tx1"/>
                </a:solidFill>
              </a:rPr>
              <a:t>1928</a:t>
            </a:r>
            <a:r>
              <a:rPr lang="de-DE" sz="1200">
                <a:solidFill>
                  <a:schemeClr val="tx1"/>
                </a:solidFill>
              </a:rPr>
              <a:t> Schütte – Lihotzky, Wohnung für die berufstätige Frau, Ausstellung „Heim und Technik</a:t>
            </a:r>
            <a:r>
              <a:rPr lang="ja-JP" altLang="de-DE" sz="1200">
                <a:solidFill>
                  <a:schemeClr val="tx1"/>
                </a:solidFill>
              </a:rPr>
              <a:t>“</a:t>
            </a:r>
            <a:r>
              <a:rPr lang="de-DE" altLang="ja-JP" sz="1200">
                <a:solidFill>
                  <a:schemeClr val="tx1"/>
                </a:solidFill>
              </a:rPr>
              <a:t>, München</a:t>
            </a:r>
            <a:r>
              <a:rPr lang="de-DE" altLang="ja-JP" sz="1800">
                <a:solidFill>
                  <a:schemeClr val="tx1"/>
                </a:solidFill>
              </a:rPr>
              <a:t> </a:t>
            </a:r>
            <a:endParaRPr lang="de-DE" sz="1800">
              <a:solidFill>
                <a:schemeClr val="tx1"/>
              </a:solidFill>
            </a:endParaRPr>
          </a:p>
        </p:txBody>
      </p:sp>
    </p:spTree>
    <p:extLst>
      <p:ext uri="{BB962C8B-B14F-4D97-AF65-F5344CB8AC3E}">
        <p14:creationId xmlns:p14="http://schemas.microsoft.com/office/powerpoint/2010/main" val="18851733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0" y="2586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3554" name="Object 3"/>
          <p:cNvGraphicFramePr>
            <a:graphicFrameLocks noChangeAspect="1"/>
          </p:cNvGraphicFramePr>
          <p:nvPr/>
        </p:nvGraphicFramePr>
        <p:xfrm>
          <a:off x="1476375" y="115888"/>
          <a:ext cx="5256213" cy="5029200"/>
        </p:xfrm>
        <a:graphic>
          <a:graphicData uri="http://schemas.openxmlformats.org/presentationml/2006/ole">
            <mc:AlternateContent xmlns:mc="http://schemas.openxmlformats.org/markup-compatibility/2006">
              <mc:Choice xmlns:v="urn:schemas-microsoft-com:vml" Requires="v">
                <p:oleObj spid="_x0000_s6146" name="PHOTO-PAINT" r:id="rId3" imgW="1825601" imgH="1752455" progId="CorelPHOTOPAINT.Image.13">
                  <p:embed/>
                </p:oleObj>
              </mc:Choice>
              <mc:Fallback>
                <p:oleObj name="PHOTO-PAINT" r:id="rId3" imgW="1825601" imgH="1752455"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5888"/>
                        <a:ext cx="52562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5" name="Rectangle 4"/>
          <p:cNvSpPr>
            <a:spLocks noChangeArrowheads="1"/>
          </p:cNvSpPr>
          <p:nvPr/>
        </p:nvSpPr>
        <p:spPr bwMode="auto">
          <a:xfrm>
            <a:off x="611188" y="5157788"/>
            <a:ext cx="581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de-DE" sz="1200" b="1">
                <a:solidFill>
                  <a:schemeClr val="tx1"/>
                </a:solidFill>
              </a:rPr>
              <a:t>1928</a:t>
            </a:r>
            <a:r>
              <a:rPr lang="de-DE" sz="1200">
                <a:solidFill>
                  <a:schemeClr val="tx1"/>
                </a:solidFill>
              </a:rPr>
              <a:t> </a:t>
            </a:r>
            <a:r>
              <a:rPr lang="de-DE" sz="1200" b="1">
                <a:solidFill>
                  <a:schemeClr val="tx1"/>
                </a:solidFill>
              </a:rPr>
              <a:t>Alexander Klein</a:t>
            </a:r>
            <a:r>
              <a:rPr lang="de-DE" sz="1200">
                <a:solidFill>
                  <a:schemeClr val="tx1"/>
                </a:solidFill>
              </a:rPr>
              <a:t>, Wohnung 76 m2, Ausstellung „Heim und Technik</a:t>
            </a:r>
            <a:r>
              <a:rPr lang="ja-JP" altLang="de-DE" sz="1200">
                <a:solidFill>
                  <a:schemeClr val="tx1"/>
                </a:solidFill>
              </a:rPr>
              <a:t>“</a:t>
            </a:r>
            <a:r>
              <a:rPr lang="de-DE" altLang="ja-JP" sz="1200">
                <a:solidFill>
                  <a:schemeClr val="tx1"/>
                </a:solidFill>
              </a:rPr>
              <a:t> München</a:t>
            </a:r>
            <a:endParaRPr lang="de-DE" sz="1200">
              <a:solidFill>
                <a:schemeClr val="tx1"/>
              </a:solidFill>
            </a:endParaRPr>
          </a:p>
        </p:txBody>
      </p:sp>
      <p:sp>
        <p:nvSpPr>
          <p:cNvPr id="23556" name="Text Box 5"/>
          <p:cNvSpPr txBox="1">
            <a:spLocks noChangeArrowheads="1"/>
          </p:cNvSpPr>
          <p:nvPr/>
        </p:nvSpPr>
        <p:spPr bwMode="auto">
          <a:xfrm>
            <a:off x="611188" y="5445125"/>
            <a:ext cx="8281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endParaRPr lang="de-DE" sz="1200">
              <a:solidFill>
                <a:schemeClr val="tx1"/>
              </a:solidFill>
            </a:endParaRPr>
          </a:p>
          <a:p>
            <a:pPr eaLnBrk="1" hangingPunct="1"/>
            <a:r>
              <a:rPr lang="de-DE" sz="1200" b="1">
                <a:solidFill>
                  <a:schemeClr val="tx1"/>
                </a:solidFill>
              </a:rPr>
              <a:t>Funktionale Trennung von Wohn – und Schlafbereich</a:t>
            </a:r>
          </a:p>
          <a:p>
            <a:pPr eaLnBrk="1" hangingPunct="1"/>
            <a:endParaRPr lang="de-DE" sz="1200">
              <a:solidFill>
                <a:schemeClr val="tx1"/>
              </a:solidFill>
            </a:endParaRPr>
          </a:p>
          <a:p>
            <a:pPr eaLnBrk="1" hangingPunct="1"/>
            <a:r>
              <a:rPr lang="de-DE" sz="1200">
                <a:solidFill>
                  <a:schemeClr val="tx1"/>
                </a:solidFill>
              </a:rPr>
              <a:t>Alexander Klein verfolgt </a:t>
            </a:r>
            <a:r>
              <a:rPr lang="de-DE" sz="1200" b="1">
                <a:solidFill>
                  <a:schemeClr val="tx1"/>
                </a:solidFill>
              </a:rPr>
              <a:t> </a:t>
            </a:r>
            <a:r>
              <a:rPr lang="de-DE" sz="1200">
                <a:solidFill>
                  <a:schemeClr val="tx1"/>
                </a:solidFill>
              </a:rPr>
              <a:t>dieselben Ziele wie Bruno Taut, orientiert Schlafen nach Osten und Wohnen nach Westen und schiebt das Bad zwischen Elternschlafzimmer und Kinderzimmer. Auch er nimmt die Trennung von Küche und Bad in Kauf. Klein verbessert die Lage des Essplatzes, indem er ihn direkt in die Nische zur Küche hin anordnet. </a:t>
            </a:r>
          </a:p>
        </p:txBody>
      </p:sp>
      <p:pic>
        <p:nvPicPr>
          <p:cNvPr id="2355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188913"/>
            <a:ext cx="8429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004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0"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sp>
        <p:nvSpPr>
          <p:cNvPr id="24578" name="Rectangle 3"/>
          <p:cNvSpPr>
            <a:spLocks noChangeArrowheads="1"/>
          </p:cNvSpPr>
          <p:nvPr/>
        </p:nvSpPr>
        <p:spPr bwMode="auto">
          <a:xfrm>
            <a:off x="0" y="2809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AT"/>
          </a:p>
        </p:txBody>
      </p:sp>
      <p:graphicFrame>
        <p:nvGraphicFramePr>
          <p:cNvPr id="24579" name="Object 4"/>
          <p:cNvGraphicFramePr>
            <a:graphicFrameLocks noChangeAspect="1"/>
          </p:cNvGraphicFramePr>
          <p:nvPr/>
        </p:nvGraphicFramePr>
        <p:xfrm>
          <a:off x="611188" y="188913"/>
          <a:ext cx="6767512" cy="4756150"/>
        </p:xfrm>
        <a:graphic>
          <a:graphicData uri="http://schemas.openxmlformats.org/presentationml/2006/ole">
            <mc:AlternateContent xmlns:mc="http://schemas.openxmlformats.org/markup-compatibility/2006">
              <mc:Choice xmlns:v="urn:schemas-microsoft-com:vml" Requires="v">
                <p:oleObj spid="_x0000_s7170" name="PHOTO-PAINT" r:id="rId3" imgW="1813257" imgH="1279837" progId="CorelPHOTOPAINT.Image.13">
                  <p:embed/>
                </p:oleObj>
              </mc:Choice>
              <mc:Fallback>
                <p:oleObj name="PHOTO-PAINT" r:id="rId3" imgW="1813257" imgH="1279837"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6767512"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0" name="Rectangle 5"/>
          <p:cNvSpPr>
            <a:spLocks noChangeArrowheads="1"/>
          </p:cNvSpPr>
          <p:nvPr/>
        </p:nvSpPr>
        <p:spPr bwMode="auto">
          <a:xfrm>
            <a:off x="900113" y="4508500"/>
            <a:ext cx="44211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de-DE" sz="1200" b="1">
                <a:solidFill>
                  <a:schemeClr val="tx1"/>
                </a:solidFill>
              </a:rPr>
              <a:t>1929 Hans Schuhmacher</a:t>
            </a:r>
            <a:r>
              <a:rPr lang="de-DE" sz="1200">
                <a:solidFill>
                  <a:schemeClr val="tx1"/>
                </a:solidFill>
              </a:rPr>
              <a:t> Berlin Haselhorst, </a:t>
            </a:r>
          </a:p>
        </p:txBody>
      </p:sp>
      <p:sp>
        <p:nvSpPr>
          <p:cNvPr id="24581" name="Text Box 6"/>
          <p:cNvSpPr txBox="1">
            <a:spLocks noChangeArrowheads="1"/>
          </p:cNvSpPr>
          <p:nvPr/>
        </p:nvSpPr>
        <p:spPr bwMode="auto">
          <a:xfrm>
            <a:off x="323850" y="4941888"/>
            <a:ext cx="864076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r>
              <a:rPr lang="de-DE" sz="1200">
                <a:solidFill>
                  <a:schemeClr val="tx1"/>
                </a:solidFill>
              </a:rPr>
              <a:t>Hans Schuhmacher entwickelt ähnliche Grundrisse für Berlin Haselhorst.  Die beiden Kinderzimmer liegen im Westen, gegenüber von Elternschlafzimmer und Bad. So bildet der Schlafbereich eine Einheit anschließend an den durchgebundenen Wohnbereich. Ein entscheidender Unterschied liegt jedoch in der Erschließung der offenen, dem Essplatz zugewandten Küche über denselben, was eine Zusammenfassung von Küche und Bad und der dafür erforderlichen Installationen ermöglicht. Damit</a:t>
            </a:r>
            <a:r>
              <a:rPr lang="de-DE" sz="1200" b="1">
                <a:solidFill>
                  <a:schemeClr val="tx1"/>
                </a:solidFill>
              </a:rPr>
              <a:t> </a:t>
            </a:r>
            <a:r>
              <a:rPr lang="de-DE" sz="1200">
                <a:solidFill>
                  <a:schemeClr val="tx1"/>
                </a:solidFill>
              </a:rPr>
              <a:t>sind</a:t>
            </a:r>
            <a:r>
              <a:rPr lang="de-DE" sz="1200" b="1">
                <a:solidFill>
                  <a:schemeClr val="tx1"/>
                </a:solidFill>
              </a:rPr>
              <a:t> funktionale und technisch</a:t>
            </a:r>
            <a:r>
              <a:rPr lang="de-DE" sz="1200">
                <a:solidFill>
                  <a:schemeClr val="tx1"/>
                </a:solidFill>
              </a:rPr>
              <a:t>-</a:t>
            </a:r>
            <a:r>
              <a:rPr lang="de-DE" sz="1200" b="1">
                <a:solidFill>
                  <a:schemeClr val="tx1"/>
                </a:solidFill>
              </a:rPr>
              <a:t>ökonomische Belange im Einklang</a:t>
            </a:r>
            <a:r>
              <a:rPr lang="de-DE" sz="1200">
                <a:solidFill>
                  <a:schemeClr val="tx1"/>
                </a:solidFill>
              </a:rPr>
              <a:t> und es wurde hier ein Grundrisstyp entwickelt, der fast 50 Jahre später wieder aufgegriffen wird und noch vielen unserer heutigen Grundrisse zugrunde liegt. Diese Form des „Durchwohnens</a:t>
            </a:r>
            <a:r>
              <a:rPr lang="ja-JP" altLang="de-DE" sz="1200">
                <a:solidFill>
                  <a:schemeClr val="tx1"/>
                </a:solidFill>
              </a:rPr>
              <a:t>“</a:t>
            </a:r>
            <a:r>
              <a:rPr lang="de-DE" altLang="ja-JP" sz="1200">
                <a:solidFill>
                  <a:schemeClr val="tx1"/>
                </a:solidFill>
              </a:rPr>
              <a:t> ist in der Baukörpertiefe begrenzt.</a:t>
            </a:r>
            <a:endParaRPr lang="de-DE" sz="1200">
              <a:solidFill>
                <a:schemeClr val="tx1"/>
              </a:solidFill>
            </a:endParaRPr>
          </a:p>
        </p:txBody>
      </p:sp>
      <p:sp>
        <p:nvSpPr>
          <p:cNvPr id="24582" name="Text Box 7"/>
          <p:cNvSpPr txBox="1">
            <a:spLocks noChangeArrowheads="1"/>
          </p:cNvSpPr>
          <p:nvPr/>
        </p:nvSpPr>
        <p:spPr bwMode="auto">
          <a:xfrm>
            <a:off x="6300788" y="4365625"/>
            <a:ext cx="719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spcBef>
                <a:spcPct val="50000"/>
              </a:spcBef>
            </a:pPr>
            <a:endParaRPr lang="de-AT" sz="1800">
              <a:solidFill>
                <a:schemeClr val="tx1"/>
              </a:solidFill>
            </a:endParaRPr>
          </a:p>
        </p:txBody>
      </p:sp>
      <p:pic>
        <p:nvPicPr>
          <p:cNvPr id="2458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188913"/>
            <a:ext cx="11525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9918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468313" y="620713"/>
            <a:ext cx="7272337"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50000"/>
              </a:lnSpc>
              <a:spcBef>
                <a:spcPct val="150000"/>
              </a:spcBef>
            </a:pPr>
            <a:r>
              <a:rPr lang="de-AT" sz="1800">
                <a:solidFill>
                  <a:schemeClr val="tx1"/>
                </a:solidFill>
                <a:cs typeface="Times New Roman" charset="0"/>
              </a:rPr>
              <a:t>Es ist interessant zu beobachten, dass Grundrisse im Laufe der Entwicklung von der frühen Moderne bis heute immer dann eine gewisse Algemeingültigkeit erlangt haben, wenn dieser Grundkonflikt (zwischen technisch ökonomischen und funktionalen Belangen, Anm.) überwunden werden konnte. </a:t>
            </a:r>
          </a:p>
          <a:p>
            <a:pPr>
              <a:lnSpc>
                <a:spcPct val="150000"/>
              </a:lnSpc>
              <a:spcBef>
                <a:spcPct val="150000"/>
              </a:spcBef>
            </a:pPr>
            <a:r>
              <a:rPr lang="de-DE" sz="1800">
                <a:solidFill>
                  <a:schemeClr val="tx1"/>
                </a:solidFill>
                <a:cs typeface="Times New Roman" charset="0"/>
              </a:rPr>
              <a:t>Der Verzicht auf bis dahin gültige Prinzipien, wie: Orientierung aller Schlafräume nach Osten, Küchen nur aus dem Eingangsbereich zu erschließen und den Wohnraum als abgeschlossenes Zimmer zu sehen, führte zur Weiterentwicklung des Wohnungsgrundrisses, zur funktionalen und räumlichen Befreiung des Wohnzimmers aus seiner bisherigen Abgeschlossenheit und Introvertiertheit.          </a:t>
            </a:r>
            <a:r>
              <a:rPr lang="de-DE" sz="1800" i="1">
                <a:solidFill>
                  <a:schemeClr val="tx1"/>
                </a:solidFill>
                <a:cs typeface="Times New Roman" charset="0"/>
              </a:rPr>
              <a:t>Peter Faller</a:t>
            </a:r>
            <a:r>
              <a:rPr lang="de-DE" sz="1800">
                <a:solidFill>
                  <a:schemeClr val="tx1"/>
                </a:solidFill>
              </a:rPr>
              <a:t/>
            </a:r>
            <a:br>
              <a:rPr lang="de-DE" sz="1800">
                <a:solidFill>
                  <a:schemeClr val="tx1"/>
                </a:solidFill>
              </a:rPr>
            </a:br>
            <a:endParaRPr lang="de-DE" sz="1800">
              <a:solidFill>
                <a:schemeClr val="tx1"/>
              </a:solidFill>
            </a:endParaRPr>
          </a:p>
        </p:txBody>
      </p:sp>
      <p:sp>
        <p:nvSpPr>
          <p:cNvPr id="25602" name="Rectangle 3"/>
          <p:cNvSpPr>
            <a:spLocks noChangeArrowheads="1"/>
          </p:cNvSpPr>
          <p:nvPr/>
        </p:nvSpPr>
        <p:spPr bwMode="auto">
          <a:xfrm>
            <a:off x="-4581525" y="3760788"/>
            <a:ext cx="3017837" cy="6350"/>
          </a:xfrm>
          <a:prstGeom prst="rect">
            <a:avLst/>
          </a:prstGeom>
          <a:solidFill>
            <a:srgbClr val="000000"/>
          </a:solidFill>
          <a:ln w="9525">
            <a:solidFill>
              <a:schemeClr val="tx1"/>
            </a:solidFill>
            <a:miter lim="800000"/>
            <a:headEnd/>
            <a:tailEnd/>
          </a:ln>
        </p:spPr>
        <p:txBody>
          <a:bodyPr wrap="none" anchor="ctr">
            <a:spAutoFit/>
          </a:bodyPr>
          <a:lstStyle/>
          <a:p>
            <a:endParaRPr lang="de-AT"/>
          </a:p>
        </p:txBody>
      </p:sp>
      <p:sp>
        <p:nvSpPr>
          <p:cNvPr id="25603" name="Rectangle 4"/>
          <p:cNvSpPr>
            <a:spLocks noChangeArrowheads="1"/>
          </p:cNvSpPr>
          <p:nvPr/>
        </p:nvSpPr>
        <p:spPr bwMode="auto">
          <a:xfrm>
            <a:off x="-4581525" y="3767138"/>
            <a:ext cx="798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de-DE" sz="1000" baseline="30000">
                <a:solidFill>
                  <a:schemeClr val="tx1"/>
                </a:solidFill>
                <a:cs typeface="Times New Roman" charset="0"/>
                <a:hlinkClick r:id="" action="ppaction://noaction"/>
              </a:rPr>
              <a:t>[1]</a:t>
            </a:r>
            <a:r>
              <a:rPr lang="de-DE" sz="1000">
                <a:solidFill>
                  <a:schemeClr val="tx1"/>
                </a:solidFill>
                <a:cs typeface="Times New Roman" charset="0"/>
              </a:rPr>
              <a:t> </a:t>
            </a:r>
            <a:r>
              <a:rPr lang="de-DE" sz="800">
                <a:solidFill>
                  <a:schemeClr val="tx1"/>
                </a:solidFill>
                <a:cs typeface="Times New Roman" charset="0"/>
              </a:rPr>
              <a:t>Ebd., S.19</a:t>
            </a:r>
            <a:endParaRPr lang="de-DE" sz="1800">
              <a:solidFill>
                <a:schemeClr val="tx1"/>
              </a:solidFill>
            </a:endParaRPr>
          </a:p>
        </p:txBody>
      </p:sp>
    </p:spTree>
    <p:extLst>
      <p:ext uri="{BB962C8B-B14F-4D97-AF65-F5344CB8AC3E}">
        <p14:creationId xmlns:p14="http://schemas.microsoft.com/office/powerpoint/2010/main" val="36872511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p:cNvGraphicFramePr>
            <a:graphicFrameLocks noChangeAspect="1"/>
          </p:cNvGraphicFramePr>
          <p:nvPr/>
        </p:nvGraphicFramePr>
        <p:xfrm>
          <a:off x="900113" y="188913"/>
          <a:ext cx="7127875" cy="3830637"/>
        </p:xfrm>
        <a:graphic>
          <a:graphicData uri="http://schemas.openxmlformats.org/presentationml/2006/ole">
            <mc:AlternateContent xmlns:mc="http://schemas.openxmlformats.org/markup-compatibility/2006">
              <mc:Choice xmlns:v="urn:schemas-microsoft-com:vml" Requires="v">
                <p:oleObj spid="_x0000_s9218" name="PHOTO-PAINT" r:id="rId3" imgW="1813257" imgH="975279" progId="CorelPHOTOPAINT.Image.13">
                  <p:embed/>
                </p:oleObj>
              </mc:Choice>
              <mc:Fallback>
                <p:oleObj name="PHOTO-PAINT" r:id="rId3" imgW="1813257" imgH="975279" progId="CorelPHOTOPAINT.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88913"/>
                        <a:ext cx="7127875"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626" name="Text Box 3"/>
          <p:cNvSpPr txBox="1">
            <a:spLocks noChangeArrowheads="1"/>
          </p:cNvSpPr>
          <p:nvPr/>
        </p:nvSpPr>
        <p:spPr bwMode="auto">
          <a:xfrm>
            <a:off x="468313" y="3644900"/>
            <a:ext cx="82089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2"/>
                </a:solidFill>
                <a:latin typeface="Arial" charset="0"/>
                <a:ea typeface="ＭＳ Ｐゴシック" charset="0"/>
                <a:cs typeface="ＭＳ Ｐゴシック" charset="0"/>
              </a:defRPr>
            </a:lvl1pPr>
            <a:lvl2pPr marL="742950" indent="-285750" eaLnBrk="0" hangingPunct="0">
              <a:defRPr sz="2000">
                <a:solidFill>
                  <a:schemeClr val="tx2"/>
                </a:solidFill>
                <a:latin typeface="Arial" charset="0"/>
                <a:ea typeface="ＭＳ Ｐゴシック" charset="0"/>
              </a:defRPr>
            </a:lvl2pPr>
            <a:lvl3pPr marL="1143000" indent="-228600" eaLnBrk="0" hangingPunct="0">
              <a:defRPr sz="2000">
                <a:solidFill>
                  <a:schemeClr val="tx2"/>
                </a:solidFill>
                <a:latin typeface="Arial" charset="0"/>
                <a:ea typeface="ＭＳ Ｐゴシック" charset="0"/>
              </a:defRPr>
            </a:lvl3pPr>
            <a:lvl4pPr marL="1600200" indent="-228600" eaLnBrk="0" hangingPunct="0">
              <a:defRPr sz="2000">
                <a:solidFill>
                  <a:schemeClr val="tx2"/>
                </a:solidFill>
                <a:latin typeface="Arial" charset="0"/>
                <a:ea typeface="ＭＳ Ｐゴシック" charset="0"/>
              </a:defRPr>
            </a:lvl4pPr>
            <a:lvl5pPr marL="2057400" indent="-228600" eaLnBrk="0" hangingPunct="0">
              <a:defRPr sz="2000">
                <a:solidFill>
                  <a:schemeClr val="tx2"/>
                </a:solidFill>
                <a:latin typeface="Arial" charset="0"/>
                <a:ea typeface="ＭＳ Ｐゴシック" charset="0"/>
              </a:defRPr>
            </a:lvl5pPr>
            <a:lvl6pPr marL="2514600" indent="-228600" eaLnBrk="0" fontAlgn="base" hangingPunct="0">
              <a:spcBef>
                <a:spcPct val="0"/>
              </a:spcBef>
              <a:spcAft>
                <a:spcPct val="0"/>
              </a:spcAft>
              <a:defRPr sz="2000">
                <a:solidFill>
                  <a:schemeClr val="tx2"/>
                </a:solidFill>
                <a:latin typeface="Arial" charset="0"/>
                <a:ea typeface="ＭＳ Ｐゴシック" charset="0"/>
              </a:defRPr>
            </a:lvl6pPr>
            <a:lvl7pPr marL="2971800" indent="-228600" eaLnBrk="0" fontAlgn="base" hangingPunct="0">
              <a:spcBef>
                <a:spcPct val="0"/>
              </a:spcBef>
              <a:spcAft>
                <a:spcPct val="0"/>
              </a:spcAft>
              <a:defRPr sz="2000">
                <a:solidFill>
                  <a:schemeClr val="tx2"/>
                </a:solidFill>
                <a:latin typeface="Arial" charset="0"/>
                <a:ea typeface="ＭＳ Ｐゴシック" charset="0"/>
              </a:defRPr>
            </a:lvl7pPr>
            <a:lvl8pPr marL="3429000" indent="-228600" eaLnBrk="0" fontAlgn="base" hangingPunct="0">
              <a:spcBef>
                <a:spcPct val="0"/>
              </a:spcBef>
              <a:spcAft>
                <a:spcPct val="0"/>
              </a:spcAft>
              <a:defRPr sz="2000">
                <a:solidFill>
                  <a:schemeClr val="tx2"/>
                </a:solidFill>
                <a:latin typeface="Arial" charset="0"/>
                <a:ea typeface="ＭＳ Ｐゴシック" charset="0"/>
              </a:defRPr>
            </a:lvl8pPr>
            <a:lvl9pPr marL="3886200" indent="-228600" eaLnBrk="0" fontAlgn="base" hangingPunct="0">
              <a:spcBef>
                <a:spcPct val="0"/>
              </a:spcBef>
              <a:spcAft>
                <a:spcPct val="0"/>
              </a:spcAft>
              <a:defRPr sz="2000">
                <a:solidFill>
                  <a:schemeClr val="tx2"/>
                </a:solidFill>
                <a:latin typeface="Arial" charset="0"/>
                <a:ea typeface="ＭＳ Ｐゴシック" charset="0"/>
              </a:defRPr>
            </a:lvl9pPr>
          </a:lstStyle>
          <a:p>
            <a:pPr eaLnBrk="1" hangingPunct="1"/>
            <a:r>
              <a:rPr lang="de-DE" sz="1200" b="1">
                <a:solidFill>
                  <a:schemeClr val="tx1"/>
                </a:solidFill>
              </a:rPr>
              <a:t>1931 Haefeli, Hubacher, Steiger, Moser, Roth</a:t>
            </a:r>
          </a:p>
          <a:p>
            <a:pPr eaLnBrk="1" hangingPunct="1"/>
            <a:r>
              <a:rPr lang="de-DE" sz="1200">
                <a:solidFill>
                  <a:schemeClr val="tx1"/>
                </a:solidFill>
              </a:rPr>
              <a:t>Zürich/Ch, Neubühl, Werkbundsiedlung, Typ LM</a:t>
            </a:r>
          </a:p>
          <a:p>
            <a:pPr eaLnBrk="1" hangingPunct="1"/>
            <a:endParaRPr lang="de-DE" sz="1200">
              <a:solidFill>
                <a:schemeClr val="tx1"/>
              </a:solidFill>
            </a:endParaRPr>
          </a:p>
          <a:p>
            <a:pPr eaLnBrk="1" hangingPunct="1"/>
            <a:r>
              <a:rPr lang="de-DE" sz="1200" b="1">
                <a:solidFill>
                  <a:schemeClr val="tx1"/>
                </a:solidFill>
              </a:rPr>
              <a:t>Die Nord-Südorientierung der Wohnung, </a:t>
            </a:r>
            <a:r>
              <a:rPr lang="de-DE" sz="1200">
                <a:solidFill>
                  <a:schemeClr val="tx1"/>
                </a:solidFill>
              </a:rPr>
              <a:t>hatte ebenfalls ihre Anhängerschaft unter den Architekten. Die Anforderung, alle Räume nach Süden zu orientieren, lässt die Möglichkeit, den Wohnraum als Erschließungszone (funktionale Einheit) zu nützen, nicht zu, sondern bedingt eine Gangerschließung. Bei </a:t>
            </a:r>
            <a:r>
              <a:rPr lang="de-DE" sz="1200" b="1">
                <a:solidFill>
                  <a:schemeClr val="tx1"/>
                </a:solidFill>
              </a:rPr>
              <a:t>funktionaler Trennung von Wohn- und</a:t>
            </a:r>
            <a:r>
              <a:rPr lang="de-DE" sz="1200">
                <a:solidFill>
                  <a:schemeClr val="tx1"/>
                </a:solidFill>
              </a:rPr>
              <a:t> </a:t>
            </a:r>
            <a:r>
              <a:rPr lang="de-DE" sz="1200" b="1">
                <a:solidFill>
                  <a:schemeClr val="tx1"/>
                </a:solidFill>
              </a:rPr>
              <a:t>Schlafbereich </a:t>
            </a:r>
            <a:r>
              <a:rPr lang="de-DE" sz="1200">
                <a:solidFill>
                  <a:schemeClr val="tx1"/>
                </a:solidFill>
              </a:rPr>
              <a:t>und dem Zweispänner als Gebäudeerschließung stellt sich die Frage, ob an den Schlafzimmern vorbei in den Wohnraum geführt wird, oder ob der Wohnraum als Durchgangsraum ausgebildet werden soll.</a:t>
            </a:r>
          </a:p>
          <a:p>
            <a:pPr eaLnBrk="1" hangingPunct="1"/>
            <a:r>
              <a:rPr lang="de-DE" sz="1200">
                <a:solidFill>
                  <a:schemeClr val="tx1"/>
                </a:solidFill>
              </a:rPr>
              <a:t>Die Architekten der Schweizer Werkbundsiedlung auf dem Neubühl bei Zürich entscheiden sich </a:t>
            </a:r>
            <a:r>
              <a:rPr lang="de-DE" sz="1200" b="1">
                <a:solidFill>
                  <a:schemeClr val="tx1"/>
                </a:solidFill>
              </a:rPr>
              <a:t>1932</a:t>
            </a:r>
            <a:r>
              <a:rPr lang="de-DE" sz="1200">
                <a:solidFill>
                  <a:schemeClr val="tx1"/>
                </a:solidFill>
              </a:rPr>
              <a:t> bei ihrem Typ LM für die Lage des Wohnraums am Ende des Flurs, weil er dort die ganze Wohnungstiefe einnehmen kann, womit die Möglichkeit der Querdurchlüftung gegeben ist - und er dennoch frei ist vom Durchgangsverkehr. Der Nachteil dieser Anordnung ist die eingeschränkte Privatheit der Schlafräume in ihrer Verbindung zum Bad (Abb.). Je mehr Räume, desto länger wird der dunkle Innengang und ab einer bestimmten Wohnungsgröße scheint die Anordnung eines Schlafraumes nach Norden unumgänglich, solange die Wohnung auf einer Geschossebene liegt .</a:t>
            </a:r>
          </a:p>
        </p:txBody>
      </p:sp>
      <p:pic>
        <p:nvPicPr>
          <p:cNvPr id="266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325" y="0"/>
            <a:ext cx="955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014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warz">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Formell.thmx</Template>
  <TotalTime>0</TotalTime>
  <Words>2674</Words>
  <Application>Microsoft Macintosh PowerPoint</Application>
  <PresentationFormat>Bildschirmpräsentation (4:3)</PresentationFormat>
  <Paragraphs>149</Paragraphs>
  <Slides>20</Slides>
  <Notes>2</Notes>
  <HiddenSlides>0</HiddenSlides>
  <MMClips>0</MMClips>
  <ScaleCrop>false</ScaleCrop>
  <HeadingPairs>
    <vt:vector size="6" baseType="variant">
      <vt:variant>
        <vt:lpstr>Design</vt:lpstr>
      </vt:variant>
      <vt:variant>
        <vt:i4>2</vt:i4>
      </vt:variant>
      <vt:variant>
        <vt:lpstr>Eingebettete OLE-Server</vt:lpstr>
      </vt:variant>
      <vt:variant>
        <vt:i4>2</vt:i4>
      </vt:variant>
      <vt:variant>
        <vt:lpstr>Folientitel</vt:lpstr>
      </vt:variant>
      <vt:variant>
        <vt:i4>20</vt:i4>
      </vt:variant>
    </vt:vector>
  </HeadingPairs>
  <TitlesOfParts>
    <vt:vector size="24" baseType="lpstr">
      <vt:lpstr>Office-Design</vt:lpstr>
      <vt:lpstr>Schwarz</vt:lpstr>
      <vt:lpstr>Corel PHOTO-PAINT X3 Image</vt:lpstr>
      <vt:lpstr>Bitmap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Marlis Nograsek</dc:creator>
  <cp:lastModifiedBy>Marlis Nograsek</cp:lastModifiedBy>
  <cp:revision>2</cp:revision>
  <dcterms:created xsi:type="dcterms:W3CDTF">2016-01-20T15:21:53Z</dcterms:created>
  <dcterms:modified xsi:type="dcterms:W3CDTF">2016-01-20T15:29:52Z</dcterms:modified>
</cp:coreProperties>
</file>